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2" r:id="rId3"/>
  </p:sldMasterIdLst>
  <p:notesMasterIdLst>
    <p:notesMasterId r:id="rId25"/>
  </p:notesMasterIdLst>
  <p:sldIdLst>
    <p:sldId id="381" r:id="rId4"/>
    <p:sldId id="491" r:id="rId5"/>
    <p:sldId id="509" r:id="rId6"/>
    <p:sldId id="510" r:id="rId7"/>
    <p:sldId id="512" r:id="rId8"/>
    <p:sldId id="511" r:id="rId9"/>
    <p:sldId id="325" r:id="rId10"/>
    <p:sldId id="507" r:id="rId11"/>
    <p:sldId id="298" r:id="rId12"/>
    <p:sldId id="386" r:id="rId13"/>
    <p:sldId id="492" r:id="rId14"/>
    <p:sldId id="387" r:id="rId15"/>
    <p:sldId id="324" r:id="rId16"/>
    <p:sldId id="389" r:id="rId17"/>
    <p:sldId id="493" r:id="rId18"/>
    <p:sldId id="390" r:id="rId19"/>
    <p:sldId id="426" r:id="rId20"/>
    <p:sldId id="311" r:id="rId21"/>
    <p:sldId id="458" r:id="rId22"/>
    <p:sldId id="466" r:id="rId23"/>
    <p:sldId id="350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4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1064" y="184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9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10.jpeg>
</file>

<file path=ppt/media/image11.tiff>
</file>

<file path=ppt/media/image12.jpeg>
</file>

<file path=ppt/media/image13.jpeg>
</file>

<file path=ppt/media/image14.jpeg>
</file>

<file path=ppt/media/image15.jpeg>
</file>

<file path=ppt/media/image16.tiff>
</file>

<file path=ppt/media/image17.jpeg>
</file>

<file path=ppt/media/image18.jpeg>
</file>

<file path=ppt/media/image19.jpeg>
</file>

<file path=ppt/media/image2.tiff>
</file>

<file path=ppt/media/image20.tiff>
</file>

<file path=ppt/media/image21.png>
</file>

<file path=ppt/media/image3.tiff>
</file>

<file path=ppt/media/image4.tiff>
</file>

<file path=ppt/media/image5.tiff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42986-7278-4353-98A2-826C12DEB039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286AFD-4707-4CD9-9835-ABA1131554E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hyperlink" Target="http://enjoy.ke.qq.com/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enjoy.ke.qq.com/" TargetMode="Externa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 descr="C:\Users\dev\Desktop\xx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9405" y="124691"/>
            <a:ext cx="927902" cy="92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 descr="C:\Users\dev\Desktop\xx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9405" y="124691"/>
            <a:ext cx="927902" cy="92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5" descr="C:\Users\dev\Desktop\xx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9405" y="124691"/>
            <a:ext cx="927902" cy="92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0" y="6334298"/>
            <a:ext cx="12192000" cy="5237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>
            <a:spLocks noChangeArrowheads="1"/>
          </p:cNvSpPr>
          <p:nvPr userDrawn="1"/>
        </p:nvSpPr>
        <p:spPr bwMode="auto">
          <a:xfrm>
            <a:off x="8313" y="6395244"/>
            <a:ext cx="38322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享 学 课 堂：</a:t>
            </a:r>
            <a:r>
              <a:rPr lang="en-US" altLang="zh-CN" smtClean="0">
                <a:hlinkClick r:id="rId3"/>
              </a:rPr>
              <a:t>http://enjoy.ke.qq.com/</a:t>
            </a:r>
            <a:endParaRPr lang="zh-CN" altLang="en-US" smtClean="0"/>
          </a:p>
        </p:txBody>
      </p:sp>
      <p:sp>
        <p:nvSpPr>
          <p:cNvPr id="11" name="TextBox 10"/>
          <p:cNvSpPr txBox="1">
            <a:spLocks noChangeArrowheads="1"/>
          </p:cNvSpPr>
          <p:nvPr userDrawn="1"/>
        </p:nvSpPr>
        <p:spPr bwMode="auto">
          <a:xfrm>
            <a:off x="8286750" y="6411205"/>
            <a:ext cx="3832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享 学 官 方 群：</a:t>
            </a:r>
            <a:r>
              <a:rPr lang="en-US" altLang="zh-CN" smtClean="0"/>
              <a:t>684504192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5" descr="C:\Users\dev\Desktop\xx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9405" y="124691"/>
            <a:ext cx="927902" cy="927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0" y="6334298"/>
            <a:ext cx="12192000" cy="5237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>
            <a:spLocks noChangeArrowheads="1"/>
          </p:cNvSpPr>
          <p:nvPr userDrawn="1"/>
        </p:nvSpPr>
        <p:spPr bwMode="auto">
          <a:xfrm>
            <a:off x="8313" y="6395244"/>
            <a:ext cx="38322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享 学 课 堂：</a:t>
            </a:r>
            <a:r>
              <a:rPr lang="en-US" altLang="zh-CN" smtClean="0">
                <a:hlinkClick r:id="rId3"/>
              </a:rPr>
              <a:t>http://enjoy.ke.qq.com/</a:t>
            </a:r>
            <a:endParaRPr lang="zh-CN" altLang="en-US" smtClean="0"/>
          </a:p>
        </p:txBody>
      </p:sp>
      <p:sp>
        <p:nvSpPr>
          <p:cNvPr id="11" name="TextBox 10"/>
          <p:cNvSpPr txBox="1">
            <a:spLocks noChangeArrowheads="1"/>
          </p:cNvSpPr>
          <p:nvPr userDrawn="1"/>
        </p:nvSpPr>
        <p:spPr bwMode="auto">
          <a:xfrm>
            <a:off x="8286750" y="6411205"/>
            <a:ext cx="3832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b="1" smtClean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享 学 官 方 群：</a:t>
            </a:r>
            <a:r>
              <a:rPr lang="en-US" altLang="zh-CN" smtClean="0"/>
              <a:t>684504192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5C5D1-AD16-4B01-871F-DE047A6CFB67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01350-E321-44A0-9483-363D51B41BA5}" type="datetimeFigureOut">
              <a:rPr lang="zh-CN" altLang="en-US" smtClean="0"/>
              <a:t>2018/10/31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1E7C8-A036-435A-8DC2-86FBA5107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jpeg"/><Relationship Id="rId7" Type="http://schemas.openxmlformats.org/officeDocument/2006/relationships/image" Target="../media/image10.jpeg"/><Relationship Id="rId1" Type="http://schemas.openxmlformats.org/officeDocument/2006/relationships/tags" Target="../tags/tag20.xml"/><Relationship Id="rId2" Type="http://schemas.openxmlformats.org/officeDocument/2006/relationships/tags" Target="../tags/tag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tiff"/><Relationship Id="rId1" Type="http://schemas.openxmlformats.org/officeDocument/2006/relationships/tags" Target="../tags/tag22.xml"/><Relationship Id="rId2" Type="http://schemas.openxmlformats.org/officeDocument/2006/relationships/tags" Target="../tags/tag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tags" Target="../tags/tag25.xml"/><Relationship Id="rId3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hyperlink" Target="https://developer.android.com/studio/preview/" TargetMode="External"/><Relationship Id="rId5" Type="http://schemas.openxmlformats.org/officeDocument/2006/relationships/image" Target="../media/image12.jpeg"/><Relationship Id="rId6" Type="http://schemas.openxmlformats.org/officeDocument/2006/relationships/image" Target="../media/image13.jpeg"/><Relationship Id="rId1" Type="http://schemas.openxmlformats.org/officeDocument/2006/relationships/tags" Target="../tags/tag26.xml"/><Relationship Id="rId2" Type="http://schemas.openxmlformats.org/officeDocument/2006/relationships/tags" Target="../tags/tag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1" Type="http://schemas.openxmlformats.org/officeDocument/2006/relationships/tags" Target="../tags/tag28.xml"/><Relationship Id="rId2" Type="http://schemas.openxmlformats.org/officeDocument/2006/relationships/tags" Target="../tags/tag2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6.tiff"/><Relationship Id="rId1" Type="http://schemas.openxmlformats.org/officeDocument/2006/relationships/tags" Target="../tags/tag30.xml"/><Relationship Id="rId2" Type="http://schemas.openxmlformats.org/officeDocument/2006/relationships/tags" Target="../tags/tag3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image" Target="../media/image17.jpeg"/><Relationship Id="rId1" Type="http://schemas.openxmlformats.org/officeDocument/2006/relationships/tags" Target="../tags/tag32.xml"/><Relationship Id="rId2" Type="http://schemas.openxmlformats.org/officeDocument/2006/relationships/tags" Target="../tags/tag3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8.jpeg"/><Relationship Id="rId1" Type="http://schemas.openxmlformats.org/officeDocument/2006/relationships/tags" Target="../tags/tag34.xml"/><Relationship Id="rId2" Type="http://schemas.openxmlformats.org/officeDocument/2006/relationships/tags" Target="../tags/tag3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9.jpeg"/><Relationship Id="rId1" Type="http://schemas.openxmlformats.org/officeDocument/2006/relationships/tags" Target="../tags/tag36.xml"/><Relationship Id="rId2" Type="http://schemas.openxmlformats.org/officeDocument/2006/relationships/tags" Target="../tags/tag3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0.tiff"/><Relationship Id="rId1" Type="http://schemas.openxmlformats.org/officeDocument/2006/relationships/tags" Target="../tags/tag38.xml"/><Relationship Id="rId2" Type="http://schemas.openxmlformats.org/officeDocument/2006/relationships/tags" Target="../tags/tag3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tags" Target="../tags/tag5.xml"/><Relationship Id="rId3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tags" Target="../tags/tag41.xml"/><Relationship Id="rId3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4" Type="http://schemas.openxmlformats.org/officeDocument/2006/relationships/tags" Target="../tags/tag45.xml"/><Relationship Id="rId5" Type="http://schemas.openxmlformats.org/officeDocument/2006/relationships/tags" Target="../tags/tag46.xml"/><Relationship Id="rId6" Type="http://schemas.openxmlformats.org/officeDocument/2006/relationships/tags" Target="../tags/tag47.xml"/><Relationship Id="rId7" Type="http://schemas.openxmlformats.org/officeDocument/2006/relationships/slideLayout" Target="../slideLayouts/slideLayout1.xml"/><Relationship Id="rId8" Type="http://schemas.openxmlformats.org/officeDocument/2006/relationships/image" Target="../media/image21.png"/><Relationship Id="rId1" Type="http://schemas.openxmlformats.org/officeDocument/2006/relationships/tags" Target="../tags/tag42.xml"/><Relationship Id="rId2" Type="http://schemas.openxmlformats.org/officeDocument/2006/relationships/tags" Target="../tags/tag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tiff"/><Relationship Id="rId1" Type="http://schemas.openxmlformats.org/officeDocument/2006/relationships/tags" Target="../tags/tag6.xml"/><Relationship Id="rId2" Type="http://schemas.openxmlformats.org/officeDocument/2006/relationships/tags" Target="../tags/tag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tiff"/><Relationship Id="rId1" Type="http://schemas.openxmlformats.org/officeDocument/2006/relationships/tags" Target="../tags/tag8.xml"/><Relationship Id="rId2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tiff"/><Relationship Id="rId1" Type="http://schemas.openxmlformats.org/officeDocument/2006/relationships/tags" Target="../tags/tag10.xml"/><Relationship Id="rId2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tiff"/><Relationship Id="rId1" Type="http://schemas.openxmlformats.org/officeDocument/2006/relationships/tags" Target="../tags/tag12.xml"/><Relationship Id="rId2" Type="http://schemas.openxmlformats.org/officeDocument/2006/relationships/tags" Target="../tags/tag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tags" Target="../tags/tag15.xml"/><Relationship Id="rId3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tags" Target="../tags/tag17.xml"/><Relationship Id="rId3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jpeg"/><Relationship Id="rId1" Type="http://schemas.openxmlformats.org/officeDocument/2006/relationships/tags" Target="../tags/tag18.xml"/><Relationship Id="rId2" Type="http://schemas.openxmlformats.org/officeDocument/2006/relationships/tags" Target="../tags/tag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A_圆角矩形 22"/>
          <p:cNvSpPr/>
          <p:nvPr>
            <p:custDataLst>
              <p:tags r:id="rId1"/>
            </p:custDataLst>
          </p:nvPr>
        </p:nvSpPr>
        <p:spPr>
          <a:xfrm>
            <a:off x="2828925" y="4206875"/>
            <a:ext cx="6097588" cy="296863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dist" defTabSz="1218565" fontAlgn="auto"/>
            <a:r>
              <a:rPr lang="en-US" altLang="zh-CN" sz="1335" strike="noStrike" noProof="1" smtClean="0">
                <a:solidFill>
                  <a:srgbClr val="FFFFFF">
                    <a:lumMod val="50000"/>
                  </a:srgbClr>
                </a:solidFill>
                <a:latin typeface="Calibri" panose="020F0502020204030204"/>
                <a:ea typeface="宋体" panose="02010600030101010101" pitchFamily="2" charset="-122"/>
                <a:cs typeface="+mn-cs"/>
              </a:rPr>
              <a:t>THANK </a:t>
            </a:r>
            <a:r>
              <a:rPr lang="en-US" altLang="zh-CN" sz="1335" strike="noStrike" noProof="1">
                <a:solidFill>
                  <a:srgbClr val="FFFFFF">
                    <a:lumMod val="50000"/>
                  </a:srgbClr>
                </a:solidFill>
                <a:latin typeface="Calibri" panose="020F0502020204030204"/>
                <a:ea typeface="宋体" panose="02010600030101010101" pitchFamily="2" charset="-122"/>
                <a:cs typeface="+mn-cs"/>
              </a:rPr>
              <a:t>YOU FOR WATCHING</a:t>
            </a:r>
            <a:endParaRPr lang="zh-CN" altLang="en-US" sz="1335" strike="noStrike" noProof="1">
              <a:solidFill>
                <a:srgbClr val="FFFFFF">
                  <a:lumMod val="50000"/>
                </a:srgb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21" name="PA_组合 20"/>
          <p:cNvGrpSpPr/>
          <p:nvPr/>
        </p:nvGrpSpPr>
        <p:grpSpPr>
          <a:xfrm>
            <a:off x="-25400" y="3955098"/>
            <a:ext cx="12192000" cy="71437"/>
            <a:chOff x="2190216" y="0"/>
            <a:chExt cx="7128792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 fontAlgn="auto"/>
              <a:endParaRPr lang="zh-CN" altLang="en-US" sz="2400" strike="noStrike" noProof="1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 fontAlgn="auto"/>
              <a:endParaRPr lang="zh-CN" altLang="en-US" sz="2400" strike="noStrike" noProof="1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 fontAlgn="auto"/>
              <a:endParaRPr lang="zh-CN" altLang="en-US" sz="2400" strike="noStrike" noProof="1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 fontAlgn="auto"/>
              <a:endParaRPr lang="zh-CN" altLang="en-US" sz="2400" strike="noStrike" noProof="1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 fontAlgn="auto"/>
              <a:endParaRPr lang="zh-CN" altLang="en-US" sz="2400" strike="noStrike" noProof="1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 fontAlgn="auto"/>
              <a:endParaRPr lang="zh-CN" altLang="en-US" sz="2400" strike="noStrike" noProof="1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pic>
        <p:nvPicPr>
          <p:cNvPr id="37897" name="Picture 5" descr="C:\Users\dev\Desktop\xx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8450" y="420688"/>
            <a:ext cx="1331913" cy="13319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7898" name="文本框 1"/>
          <p:cNvSpPr txBox="1"/>
          <p:nvPr/>
        </p:nvSpPr>
        <p:spPr>
          <a:xfrm>
            <a:off x="2219325" y="1861185"/>
            <a:ext cx="7915275" cy="784574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lnSpc>
                <a:spcPct val="160000"/>
              </a:lnSpc>
            </a:pPr>
            <a:r>
              <a:rPr lang="en-US" altLang="zh-CN" sz="3200" dirty="0">
                <a:solidFill>
                  <a:srgbClr val="FF0000"/>
                </a:solidFill>
                <a:latin typeface="等线" panose="02010600030101010101" charset="-122"/>
                <a:ea typeface="宋体" panose="02010600030101010101" pitchFamily="2" charset="-122"/>
              </a:rPr>
              <a:t>ConstraintLayout</a:t>
            </a:r>
            <a:r>
              <a:rPr lang="zh-CN" altLang="en-US" sz="3200" dirty="0" smtClean="0">
                <a:solidFill>
                  <a:srgbClr val="FF0000"/>
                </a:solidFill>
                <a:latin typeface="等线" panose="02010600030101010101" charset="-122"/>
                <a:ea typeface="宋体" panose="02010600030101010101" pitchFamily="2" charset="-122"/>
              </a:rPr>
              <a:t>实战</a:t>
            </a:r>
            <a:endParaRPr lang="zh-CN" altLang="zh-CN" sz="3200" dirty="0">
              <a:solidFill>
                <a:srgbClr val="FF0000"/>
              </a:solidFill>
              <a:latin typeface="等线" panose="02010600030101010101" charset="-122"/>
              <a:ea typeface="宋体" panose="02010600030101010101" pitchFamily="2" charset="-122"/>
            </a:endParaRPr>
          </a:p>
        </p:txBody>
      </p:sp>
      <p:grpSp>
        <p:nvGrpSpPr>
          <p:cNvPr id="37899" name="组合 1"/>
          <p:cNvGrpSpPr/>
          <p:nvPr/>
        </p:nvGrpSpPr>
        <p:grpSpPr>
          <a:xfrm>
            <a:off x="4286250" y="4562482"/>
            <a:ext cx="4092877" cy="369332"/>
            <a:chOff x="1139058" y="5604513"/>
            <a:chExt cx="4093012" cy="368776"/>
          </a:xfrm>
        </p:grpSpPr>
        <p:grpSp>
          <p:nvGrpSpPr>
            <p:cNvPr id="37900" name="PA_组合 23"/>
            <p:cNvGrpSpPr/>
            <p:nvPr/>
          </p:nvGrpSpPr>
          <p:grpSpPr>
            <a:xfrm>
              <a:off x="1139058" y="5609179"/>
              <a:ext cx="359175" cy="360000"/>
              <a:chOff x="801291" y="3535885"/>
              <a:chExt cx="219347" cy="219347"/>
            </a:xfrm>
          </p:grpSpPr>
          <p:sp>
            <p:nvSpPr>
              <p:cNvPr id="2" name="Oval 10"/>
              <p:cNvSpPr>
                <a:spLocks noChangeArrowheads="1"/>
              </p:cNvSpPr>
              <p:nvPr/>
            </p:nvSpPr>
            <p:spPr bwMode="auto">
              <a:xfrm>
                <a:off x="801291" y="3535885"/>
                <a:ext cx="219347" cy="21934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8565" fontAlgn="auto"/>
                <a:endParaRPr lang="zh-CN" altLang="en-US" sz="2135" strike="noStrike" noProof="1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902" name="组合 25"/>
              <p:cNvGrpSpPr/>
              <p:nvPr/>
            </p:nvGrpSpPr>
            <p:grpSpPr>
              <a:xfrm>
                <a:off x="860980" y="3583766"/>
                <a:ext cx="100336" cy="114060"/>
                <a:chOff x="860980" y="3583766"/>
                <a:chExt cx="100336" cy="114060"/>
              </a:xfrm>
            </p:grpSpPr>
            <p:sp>
              <p:nvSpPr>
                <p:cNvPr id="3" name="Freeform 12"/>
                <p:cNvSpPr>
                  <a:spLocks noEditPoints="1"/>
                </p:cNvSpPr>
                <p:nvPr/>
              </p:nvSpPr>
              <p:spPr bwMode="auto">
                <a:xfrm>
                  <a:off x="884050" y="3583766"/>
                  <a:ext cx="53830" cy="53740"/>
                </a:xfrm>
                <a:custGeom>
                  <a:avLst/>
                  <a:gdLst>
                    <a:gd name="T0" fmla="*/ 31 w 62"/>
                    <a:gd name="T1" fmla="*/ 62 h 62"/>
                    <a:gd name="T2" fmla="*/ 0 w 62"/>
                    <a:gd name="T3" fmla="*/ 31 h 62"/>
                    <a:gd name="T4" fmla="*/ 31 w 62"/>
                    <a:gd name="T5" fmla="*/ 0 h 62"/>
                    <a:gd name="T6" fmla="*/ 62 w 62"/>
                    <a:gd name="T7" fmla="*/ 31 h 62"/>
                    <a:gd name="T8" fmla="*/ 31 w 62"/>
                    <a:gd name="T9" fmla="*/ 62 h 62"/>
                    <a:gd name="T10" fmla="*/ 31 w 62"/>
                    <a:gd name="T11" fmla="*/ 11 h 62"/>
                    <a:gd name="T12" fmla="*/ 11 w 62"/>
                    <a:gd name="T13" fmla="*/ 31 h 62"/>
                    <a:gd name="T14" fmla="*/ 31 w 62"/>
                    <a:gd name="T15" fmla="*/ 51 h 62"/>
                    <a:gd name="T16" fmla="*/ 51 w 62"/>
                    <a:gd name="T17" fmla="*/ 31 h 62"/>
                    <a:gd name="T18" fmla="*/ 31 w 62"/>
                    <a:gd name="T19" fmla="*/ 1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2" h="62">
                      <a:moveTo>
                        <a:pt x="31" y="62"/>
                      </a:moveTo>
                      <a:cubicBezTo>
                        <a:pt x="14" y="62"/>
                        <a:pt x="0" y="48"/>
                        <a:pt x="0" y="31"/>
                      </a:cubicBezTo>
                      <a:cubicBezTo>
                        <a:pt x="0" y="14"/>
                        <a:pt x="14" y="0"/>
                        <a:pt x="31" y="0"/>
                      </a:cubicBezTo>
                      <a:cubicBezTo>
                        <a:pt x="48" y="0"/>
                        <a:pt x="62" y="14"/>
                        <a:pt x="62" y="31"/>
                      </a:cubicBezTo>
                      <a:cubicBezTo>
                        <a:pt x="62" y="48"/>
                        <a:pt x="48" y="62"/>
                        <a:pt x="31" y="62"/>
                      </a:cubicBezTo>
                      <a:close/>
                      <a:moveTo>
                        <a:pt x="31" y="11"/>
                      </a:moveTo>
                      <a:cubicBezTo>
                        <a:pt x="20" y="11"/>
                        <a:pt x="11" y="20"/>
                        <a:pt x="11" y="31"/>
                      </a:cubicBezTo>
                      <a:cubicBezTo>
                        <a:pt x="11" y="42"/>
                        <a:pt x="20" y="51"/>
                        <a:pt x="31" y="51"/>
                      </a:cubicBezTo>
                      <a:cubicBezTo>
                        <a:pt x="42" y="51"/>
                        <a:pt x="51" y="42"/>
                        <a:pt x="51" y="31"/>
                      </a:cubicBezTo>
                      <a:cubicBezTo>
                        <a:pt x="51" y="20"/>
                        <a:pt x="42" y="11"/>
                        <a:pt x="31" y="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8565" fontAlgn="auto"/>
                  <a:endParaRPr lang="zh-CN" altLang="en-US" sz="2135" strike="noStrike" noProof="1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8" name="Freeform 13"/>
                <p:cNvSpPr/>
                <p:nvPr/>
              </p:nvSpPr>
              <p:spPr bwMode="auto">
                <a:xfrm>
                  <a:off x="860980" y="3643355"/>
                  <a:ext cx="100336" cy="54471"/>
                </a:xfrm>
                <a:custGeom>
                  <a:avLst/>
                  <a:gdLst>
                    <a:gd name="T0" fmla="*/ 111 w 116"/>
                    <a:gd name="T1" fmla="*/ 63 h 63"/>
                    <a:gd name="T2" fmla="*/ 105 w 116"/>
                    <a:gd name="T3" fmla="*/ 58 h 63"/>
                    <a:gd name="T4" fmla="*/ 58 w 116"/>
                    <a:gd name="T5" fmla="*/ 11 h 63"/>
                    <a:gd name="T6" fmla="*/ 11 w 116"/>
                    <a:gd name="T7" fmla="*/ 58 h 63"/>
                    <a:gd name="T8" fmla="*/ 6 w 116"/>
                    <a:gd name="T9" fmla="*/ 63 h 63"/>
                    <a:gd name="T10" fmla="*/ 0 w 116"/>
                    <a:gd name="T11" fmla="*/ 58 h 63"/>
                    <a:gd name="T12" fmla="*/ 58 w 116"/>
                    <a:gd name="T13" fmla="*/ 0 h 63"/>
                    <a:gd name="T14" fmla="*/ 116 w 116"/>
                    <a:gd name="T15" fmla="*/ 58 h 63"/>
                    <a:gd name="T16" fmla="*/ 111 w 116"/>
                    <a:gd name="T17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63">
                      <a:moveTo>
                        <a:pt x="111" y="63"/>
                      </a:moveTo>
                      <a:cubicBezTo>
                        <a:pt x="108" y="63"/>
                        <a:pt x="105" y="61"/>
                        <a:pt x="105" y="58"/>
                      </a:cubicBezTo>
                      <a:cubicBezTo>
                        <a:pt x="105" y="32"/>
                        <a:pt x="84" y="11"/>
                        <a:pt x="58" y="11"/>
                      </a:cubicBezTo>
                      <a:cubicBezTo>
                        <a:pt x="32" y="11"/>
                        <a:pt x="11" y="32"/>
                        <a:pt x="11" y="58"/>
                      </a:cubicBezTo>
                      <a:cubicBezTo>
                        <a:pt x="11" y="61"/>
                        <a:pt x="9" y="63"/>
                        <a:pt x="6" y="63"/>
                      </a:cubicBezTo>
                      <a:cubicBezTo>
                        <a:pt x="3" y="63"/>
                        <a:pt x="0" y="61"/>
                        <a:pt x="0" y="58"/>
                      </a:cubicBezTo>
                      <a:cubicBezTo>
                        <a:pt x="0" y="26"/>
                        <a:pt x="26" y="0"/>
                        <a:pt x="58" y="0"/>
                      </a:cubicBezTo>
                      <a:cubicBezTo>
                        <a:pt x="90" y="0"/>
                        <a:pt x="116" y="26"/>
                        <a:pt x="116" y="58"/>
                      </a:cubicBezTo>
                      <a:cubicBezTo>
                        <a:pt x="116" y="61"/>
                        <a:pt x="114" y="63"/>
                        <a:pt x="111" y="6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8565" fontAlgn="auto"/>
                  <a:endParaRPr lang="zh-CN" altLang="en-US" sz="2135" strike="noStrike" noProof="1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37905" name="PA_文本框 19"/>
            <p:cNvSpPr txBox="1"/>
            <p:nvPr>
              <p:custDataLst>
                <p:tags r:id="rId3"/>
              </p:custDataLst>
            </p:nvPr>
          </p:nvSpPr>
          <p:spPr>
            <a:xfrm>
              <a:off x="1498233" y="5604513"/>
              <a:ext cx="3733837" cy="3687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defTabSz="1219200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主讲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老师</a:t>
              </a:r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Zero</a:t>
              </a:r>
              <a:r>
                <a:rPr lang="zh-CN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老师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2962938812</a:t>
              </a:r>
            </a:p>
          </p:txBody>
        </p:sp>
      </p:grpSp>
      <p:grpSp>
        <p:nvGrpSpPr>
          <p:cNvPr id="37906" name="组合 2"/>
          <p:cNvGrpSpPr/>
          <p:nvPr/>
        </p:nvGrpSpPr>
        <p:grpSpPr>
          <a:xfrm>
            <a:off x="4319588" y="5273675"/>
            <a:ext cx="4000500" cy="368300"/>
            <a:chOff x="4060522" y="5638470"/>
            <a:chExt cx="4001459" cy="367746"/>
          </a:xfrm>
        </p:grpSpPr>
        <p:grpSp>
          <p:nvGrpSpPr>
            <p:cNvPr id="37907" name="PA_组合 14"/>
            <p:cNvGrpSpPr/>
            <p:nvPr/>
          </p:nvGrpSpPr>
          <p:grpSpPr>
            <a:xfrm>
              <a:off x="4060522" y="5643136"/>
              <a:ext cx="360000" cy="360000"/>
              <a:chOff x="4248" y="3024"/>
              <a:chExt cx="600" cy="599"/>
            </a:xfrm>
          </p:grpSpPr>
          <p:sp>
            <p:nvSpPr>
              <p:cNvPr id="9" name="Oval 15"/>
              <p:cNvSpPr>
                <a:spLocks noChangeArrowheads="1"/>
              </p:cNvSpPr>
              <p:nvPr/>
            </p:nvSpPr>
            <p:spPr bwMode="auto">
              <a:xfrm>
                <a:off x="4248" y="3024"/>
                <a:ext cx="600" cy="599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8565" fontAlgn="auto"/>
                <a:endParaRPr lang="zh-CN" altLang="en-US" sz="2135" strike="noStrike" noProof="1">
                  <a:solidFill>
                    <a:srgbClr val="333333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909" name="Group 16"/>
              <p:cNvGrpSpPr/>
              <p:nvPr/>
            </p:nvGrpSpPr>
            <p:grpSpPr>
              <a:xfrm>
                <a:off x="4441" y="3144"/>
                <a:ext cx="215" cy="345"/>
                <a:chOff x="4441" y="3144"/>
                <a:chExt cx="215" cy="345"/>
              </a:xfrm>
            </p:grpSpPr>
            <p:sp>
              <p:nvSpPr>
                <p:cNvPr id="10" name="Freeform 17"/>
                <p:cNvSpPr>
                  <a:spLocks noEditPoints="1"/>
                </p:cNvSpPr>
                <p:nvPr/>
              </p:nvSpPr>
              <p:spPr bwMode="auto">
                <a:xfrm>
                  <a:off x="4474" y="3144"/>
                  <a:ext cx="149" cy="253"/>
                </a:xfrm>
                <a:custGeom>
                  <a:avLst/>
                  <a:gdLst>
                    <a:gd name="T0" fmla="*/ 31 w 63"/>
                    <a:gd name="T1" fmla="*/ 107 h 107"/>
                    <a:gd name="T2" fmla="*/ 63 w 63"/>
                    <a:gd name="T3" fmla="*/ 78 h 107"/>
                    <a:gd name="T4" fmla="*/ 63 w 63"/>
                    <a:gd name="T5" fmla="*/ 29 h 107"/>
                    <a:gd name="T6" fmla="*/ 31 w 63"/>
                    <a:gd name="T7" fmla="*/ 0 h 107"/>
                    <a:gd name="T8" fmla="*/ 0 w 63"/>
                    <a:gd name="T9" fmla="*/ 29 h 107"/>
                    <a:gd name="T10" fmla="*/ 0 w 63"/>
                    <a:gd name="T11" fmla="*/ 78 h 107"/>
                    <a:gd name="T12" fmla="*/ 31 w 63"/>
                    <a:gd name="T13" fmla="*/ 107 h 107"/>
                    <a:gd name="T14" fmla="*/ 10 w 63"/>
                    <a:gd name="T15" fmla="*/ 29 h 107"/>
                    <a:gd name="T16" fmla="*/ 31 w 63"/>
                    <a:gd name="T17" fmla="*/ 10 h 107"/>
                    <a:gd name="T18" fmla="*/ 53 w 63"/>
                    <a:gd name="T19" fmla="*/ 29 h 107"/>
                    <a:gd name="T20" fmla="*/ 53 w 63"/>
                    <a:gd name="T21" fmla="*/ 78 h 107"/>
                    <a:gd name="T22" fmla="*/ 31 w 63"/>
                    <a:gd name="T23" fmla="*/ 97 h 107"/>
                    <a:gd name="T24" fmla="*/ 10 w 63"/>
                    <a:gd name="T25" fmla="*/ 78 h 107"/>
                    <a:gd name="T26" fmla="*/ 10 w 63"/>
                    <a:gd name="T27" fmla="*/ 29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3" h="107">
                      <a:moveTo>
                        <a:pt x="31" y="107"/>
                      </a:moveTo>
                      <a:cubicBezTo>
                        <a:pt x="49" y="107"/>
                        <a:pt x="63" y="94"/>
                        <a:pt x="63" y="78"/>
                      </a:cubicBezTo>
                      <a:cubicBezTo>
                        <a:pt x="63" y="29"/>
                        <a:pt x="63" y="29"/>
                        <a:pt x="63" y="29"/>
                      </a:cubicBezTo>
                      <a:cubicBezTo>
                        <a:pt x="63" y="13"/>
                        <a:pt x="49" y="0"/>
                        <a:pt x="31" y="0"/>
                      </a:cubicBezTo>
                      <a:cubicBezTo>
                        <a:pt x="14" y="0"/>
                        <a:pt x="0" y="13"/>
                        <a:pt x="0" y="29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0" y="94"/>
                        <a:pt x="14" y="107"/>
                        <a:pt x="31" y="107"/>
                      </a:cubicBezTo>
                      <a:close/>
                      <a:moveTo>
                        <a:pt x="10" y="29"/>
                      </a:moveTo>
                      <a:cubicBezTo>
                        <a:pt x="10" y="18"/>
                        <a:pt x="19" y="10"/>
                        <a:pt x="31" y="10"/>
                      </a:cubicBezTo>
                      <a:cubicBezTo>
                        <a:pt x="43" y="10"/>
                        <a:pt x="53" y="18"/>
                        <a:pt x="53" y="29"/>
                      </a:cubicBezTo>
                      <a:cubicBezTo>
                        <a:pt x="53" y="78"/>
                        <a:pt x="53" y="78"/>
                        <a:pt x="53" y="78"/>
                      </a:cubicBezTo>
                      <a:cubicBezTo>
                        <a:pt x="53" y="88"/>
                        <a:pt x="43" y="97"/>
                        <a:pt x="31" y="97"/>
                      </a:cubicBezTo>
                      <a:cubicBezTo>
                        <a:pt x="19" y="97"/>
                        <a:pt x="10" y="88"/>
                        <a:pt x="10" y="78"/>
                      </a:cubicBezTo>
                      <a:lnTo>
                        <a:pt x="10" y="2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8565" fontAlgn="auto"/>
                  <a:endParaRPr lang="zh-CN" altLang="en-US" sz="2135" strike="noStrike" noProof="1">
                    <a:solidFill>
                      <a:srgbClr val="333333">
                        <a:lumMod val="65000"/>
                        <a:lumOff val="35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Freeform 18"/>
                <p:cNvSpPr/>
                <p:nvPr/>
              </p:nvSpPr>
              <p:spPr bwMode="auto">
                <a:xfrm>
                  <a:off x="4441" y="3267"/>
                  <a:ext cx="215" cy="222"/>
                </a:xfrm>
                <a:custGeom>
                  <a:avLst/>
                  <a:gdLst>
                    <a:gd name="T0" fmla="*/ 86 w 91"/>
                    <a:gd name="T1" fmla="*/ 0 h 94"/>
                    <a:gd name="T2" fmla="*/ 81 w 91"/>
                    <a:gd name="T3" fmla="*/ 5 h 94"/>
                    <a:gd name="T4" fmla="*/ 81 w 91"/>
                    <a:gd name="T5" fmla="*/ 28 h 94"/>
                    <a:gd name="T6" fmla="*/ 45 w 91"/>
                    <a:gd name="T7" fmla="*/ 59 h 94"/>
                    <a:gd name="T8" fmla="*/ 10 w 91"/>
                    <a:gd name="T9" fmla="*/ 28 h 94"/>
                    <a:gd name="T10" fmla="*/ 10 w 91"/>
                    <a:gd name="T11" fmla="*/ 5 h 94"/>
                    <a:gd name="T12" fmla="*/ 5 w 91"/>
                    <a:gd name="T13" fmla="*/ 0 h 94"/>
                    <a:gd name="T14" fmla="*/ 0 w 91"/>
                    <a:gd name="T15" fmla="*/ 5 h 94"/>
                    <a:gd name="T16" fmla="*/ 0 w 91"/>
                    <a:gd name="T17" fmla="*/ 28 h 94"/>
                    <a:gd name="T18" fmla="*/ 40 w 91"/>
                    <a:gd name="T19" fmla="*/ 69 h 94"/>
                    <a:gd name="T20" fmla="*/ 40 w 91"/>
                    <a:gd name="T21" fmla="*/ 84 h 94"/>
                    <a:gd name="T22" fmla="*/ 20 w 91"/>
                    <a:gd name="T23" fmla="*/ 84 h 94"/>
                    <a:gd name="T24" fmla="*/ 15 w 91"/>
                    <a:gd name="T25" fmla="*/ 89 h 94"/>
                    <a:gd name="T26" fmla="*/ 20 w 91"/>
                    <a:gd name="T27" fmla="*/ 94 h 94"/>
                    <a:gd name="T28" fmla="*/ 70 w 91"/>
                    <a:gd name="T29" fmla="*/ 94 h 94"/>
                    <a:gd name="T30" fmla="*/ 75 w 91"/>
                    <a:gd name="T31" fmla="*/ 89 h 94"/>
                    <a:gd name="T32" fmla="*/ 70 w 91"/>
                    <a:gd name="T33" fmla="*/ 84 h 94"/>
                    <a:gd name="T34" fmla="*/ 50 w 91"/>
                    <a:gd name="T35" fmla="*/ 84 h 94"/>
                    <a:gd name="T36" fmla="*/ 50 w 91"/>
                    <a:gd name="T37" fmla="*/ 69 h 94"/>
                    <a:gd name="T38" fmla="*/ 91 w 91"/>
                    <a:gd name="T39" fmla="*/ 28 h 94"/>
                    <a:gd name="T40" fmla="*/ 91 w 91"/>
                    <a:gd name="T41" fmla="*/ 5 h 94"/>
                    <a:gd name="T42" fmla="*/ 86 w 91"/>
                    <a:gd name="T43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1" h="94">
                      <a:moveTo>
                        <a:pt x="86" y="0"/>
                      </a:moveTo>
                      <a:cubicBezTo>
                        <a:pt x="83" y="0"/>
                        <a:pt x="81" y="3"/>
                        <a:pt x="81" y="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81" y="45"/>
                        <a:pt x="65" y="59"/>
                        <a:pt x="45" y="59"/>
                      </a:cubicBezTo>
                      <a:cubicBezTo>
                        <a:pt x="26" y="59"/>
                        <a:pt x="10" y="45"/>
                        <a:pt x="10" y="28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0" y="2"/>
                        <a:pt x="8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49"/>
                        <a:pt x="18" y="67"/>
                        <a:pt x="40" y="69"/>
                      </a:cubicBezTo>
                      <a:cubicBezTo>
                        <a:pt x="40" y="84"/>
                        <a:pt x="40" y="84"/>
                        <a:pt x="40" y="84"/>
                      </a:cubicBezTo>
                      <a:cubicBezTo>
                        <a:pt x="20" y="84"/>
                        <a:pt x="20" y="84"/>
                        <a:pt x="20" y="84"/>
                      </a:cubicBezTo>
                      <a:cubicBezTo>
                        <a:pt x="18" y="84"/>
                        <a:pt x="15" y="86"/>
                        <a:pt x="15" y="89"/>
                      </a:cubicBezTo>
                      <a:cubicBezTo>
                        <a:pt x="15" y="92"/>
                        <a:pt x="18" y="94"/>
                        <a:pt x="20" y="94"/>
                      </a:cubicBezTo>
                      <a:cubicBezTo>
                        <a:pt x="70" y="94"/>
                        <a:pt x="70" y="94"/>
                        <a:pt x="70" y="94"/>
                      </a:cubicBezTo>
                      <a:cubicBezTo>
                        <a:pt x="73" y="94"/>
                        <a:pt x="75" y="92"/>
                        <a:pt x="75" y="89"/>
                      </a:cubicBezTo>
                      <a:cubicBezTo>
                        <a:pt x="75" y="86"/>
                        <a:pt x="73" y="84"/>
                        <a:pt x="70" y="84"/>
                      </a:cubicBezTo>
                      <a:cubicBezTo>
                        <a:pt x="50" y="84"/>
                        <a:pt x="50" y="84"/>
                        <a:pt x="50" y="84"/>
                      </a:cubicBezTo>
                      <a:cubicBezTo>
                        <a:pt x="50" y="69"/>
                        <a:pt x="50" y="69"/>
                        <a:pt x="50" y="69"/>
                      </a:cubicBezTo>
                      <a:cubicBezTo>
                        <a:pt x="73" y="67"/>
                        <a:pt x="91" y="49"/>
                        <a:pt x="91" y="28"/>
                      </a:cubicBezTo>
                      <a:cubicBezTo>
                        <a:pt x="91" y="5"/>
                        <a:pt x="91" y="5"/>
                        <a:pt x="91" y="5"/>
                      </a:cubicBezTo>
                      <a:cubicBezTo>
                        <a:pt x="91" y="3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8565" fontAlgn="auto"/>
                  <a:endParaRPr lang="zh-CN" altLang="en-US" sz="2135" strike="noStrike" noProof="1">
                    <a:solidFill>
                      <a:srgbClr val="333333">
                        <a:lumMod val="65000"/>
                        <a:lumOff val="35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37912" name="PA_文本框 20"/>
            <p:cNvSpPr txBox="1"/>
            <p:nvPr>
              <p:custDataLst>
                <p:tags r:id="rId2"/>
              </p:custDataLst>
            </p:nvPr>
          </p:nvSpPr>
          <p:spPr>
            <a:xfrm>
              <a:off x="4411254" y="5638470"/>
              <a:ext cx="3650727" cy="36774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defTabSz="1219200"/>
              <a:r>
                <a:rPr lang="zh-CN" altLang="en-US" dirty="0">
                  <a:solidFill>
                    <a:srgbClr val="7A7A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课程咨询依娜老师：</a:t>
              </a:r>
              <a:r>
                <a:rPr lang="en-US" altLang="zh-CN" b="1" dirty="0">
                  <a:solidFill>
                    <a:srgbClr val="7A7A7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2133576719</a:t>
              </a:r>
            </a:p>
          </p:txBody>
        </p:sp>
      </p:grp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990" y="370840"/>
            <a:ext cx="4674870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Jetpack</a:t>
            </a:r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组成部分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7483" y="758850"/>
            <a:ext cx="1460500" cy="14605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3359" y="720175"/>
            <a:ext cx="1473200" cy="1460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1150" y="758850"/>
            <a:ext cx="1473200" cy="1460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7136" y="746150"/>
            <a:ext cx="1460500" cy="1473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540493" y="2144661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rgbClr val="FFC000"/>
                </a:solidFill>
                <a:latin typeface="Roboto" charset="0"/>
              </a:rPr>
              <a:t>基础</a:t>
            </a:r>
            <a:endParaRPr lang="en-US" altLang="zh-CN" sz="2400" b="0" i="0" dirty="0">
              <a:solidFill>
                <a:srgbClr val="FFC000"/>
              </a:solidFill>
              <a:effectLst/>
              <a:latin typeface="Roboto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464974" y="221935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accent6">
                    <a:lumMod val="75000"/>
                  </a:schemeClr>
                </a:solidFill>
                <a:latin typeface="Roboto" charset="0"/>
              </a:rPr>
              <a:t>架构</a:t>
            </a:r>
            <a:endParaRPr lang="en-US" altLang="zh-CN" sz="2400" b="0" i="0" dirty="0">
              <a:solidFill>
                <a:schemeClr val="accent6">
                  <a:lumMod val="75000"/>
                </a:schemeClr>
              </a:solidFill>
              <a:effectLst/>
              <a:latin typeface="Roboto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939584" y="2198966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rgbClr val="FF0000"/>
                </a:solidFill>
                <a:latin typeface="Roboto" charset="0"/>
              </a:rPr>
              <a:t>行为</a:t>
            </a:r>
            <a:endParaRPr lang="en-US" altLang="zh-CN" sz="2400" b="0" i="0" dirty="0">
              <a:solidFill>
                <a:srgbClr val="FF0000"/>
              </a:solidFill>
              <a:effectLst/>
              <a:latin typeface="Roboto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545571" y="2232050"/>
            <a:ext cx="5100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smtClean="0">
                <a:solidFill>
                  <a:schemeClr val="accent1"/>
                </a:solidFill>
                <a:latin typeface="Roboto" charset="0"/>
              </a:rPr>
              <a:t>UI</a:t>
            </a:r>
            <a:endParaRPr lang="en-US" altLang="zh-CN" sz="2400" b="0" i="0" dirty="0">
              <a:solidFill>
                <a:schemeClr val="accent1"/>
              </a:solidFill>
              <a:effectLst/>
              <a:latin typeface="Roboto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077947" y="2837975"/>
            <a:ext cx="1511952" cy="3416320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4"/>
                </a:solidFill>
              </a:rPr>
              <a:t>AppCompat</a:t>
            </a:r>
            <a:endParaRPr lang="en-US" altLang="zh-CN" b="1" dirty="0" smtClean="0">
              <a:solidFill>
                <a:schemeClr val="accent4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4"/>
                </a:solidFill>
              </a:rPr>
              <a:t>Android KTX</a:t>
            </a:r>
            <a:endParaRPr lang="en-US" altLang="zh-CN" b="1" dirty="0" smtClean="0">
              <a:solidFill>
                <a:schemeClr val="accent4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4"/>
                </a:solidFill>
              </a:rPr>
              <a:t>Multidex</a:t>
            </a:r>
            <a:endParaRPr lang="en-US" altLang="zh-CN" b="1" dirty="0" smtClean="0">
              <a:solidFill>
                <a:schemeClr val="accent4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4"/>
                </a:solidFill>
              </a:rPr>
              <a:t>Test</a:t>
            </a:r>
            <a:endParaRPr lang="en-US" altLang="zh-CN" b="1" dirty="0" smtClean="0">
              <a:solidFill>
                <a:schemeClr val="accent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accent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dirty="0" smtClean="0">
              <a:solidFill>
                <a:schemeClr val="accent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accent4"/>
              </a:solidFill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122106" y="2841950"/>
            <a:ext cx="1881066" cy="355481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6"/>
                </a:solidFill>
              </a:rPr>
              <a:t>DataBinding</a:t>
            </a:r>
            <a:endParaRPr lang="en-US" altLang="zh-CN" b="1" dirty="0" smtClean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6"/>
                </a:solidFill>
              </a:rPr>
              <a:t>Lifecycles</a:t>
            </a:r>
            <a:endParaRPr lang="en-US" altLang="zh-CN" b="1" dirty="0" smtClean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6"/>
                </a:solidFill>
              </a:rPr>
              <a:t>LiveData</a:t>
            </a:r>
            <a:endParaRPr lang="en-US" altLang="zh-CN" b="1" dirty="0" smtClean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chemeClr val="accent6"/>
                </a:solidFill>
              </a:rPr>
              <a:t>Navigation</a:t>
            </a:r>
            <a:endParaRPr lang="en-US" altLang="zh-CN" sz="2400" b="1" dirty="0" smtClean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6"/>
                </a:solidFill>
              </a:rPr>
              <a:t>Paging</a:t>
            </a:r>
            <a:endParaRPr lang="en-US" altLang="zh-CN" b="1" dirty="0" smtClean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6"/>
                </a:solidFill>
              </a:rPr>
              <a:t>Room</a:t>
            </a:r>
            <a:endParaRPr lang="en-US" altLang="zh-CN" b="1" dirty="0" smtClean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6"/>
                </a:solidFill>
              </a:rPr>
              <a:t>ViewModel</a:t>
            </a:r>
            <a:endParaRPr lang="en-US" altLang="zh-CN" b="1" dirty="0" smtClean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6"/>
                </a:solidFill>
              </a:rPr>
              <a:t>WorkManager</a:t>
            </a:r>
            <a:endParaRPr lang="zh-CN" altLang="en-US" b="1" dirty="0">
              <a:solidFill>
                <a:schemeClr val="accent6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497570" y="2837975"/>
            <a:ext cx="2373297" cy="2585323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</a:rPr>
              <a:t>Download </a:t>
            </a:r>
            <a:r>
              <a:rPr lang="zh-CN" altLang="en-US" b="1" dirty="0" smtClean="0">
                <a:solidFill>
                  <a:srgbClr val="FF0000"/>
                </a:solidFill>
              </a:rPr>
              <a:t>manager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FF0000"/>
                </a:solidFill>
              </a:rPr>
              <a:t>Media </a:t>
            </a:r>
            <a:r>
              <a:rPr lang="zh-CN" altLang="en-US" b="1" dirty="0">
                <a:solidFill>
                  <a:srgbClr val="FF0000"/>
                </a:solidFill>
              </a:rPr>
              <a:t>&amp; </a:t>
            </a:r>
            <a:r>
              <a:rPr lang="zh-CN" altLang="en-US" b="1" dirty="0" smtClean="0">
                <a:solidFill>
                  <a:srgbClr val="FF0000"/>
                </a:solidFill>
              </a:rPr>
              <a:t>playback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FF0000"/>
                </a:solidFill>
              </a:rPr>
              <a:t>Notifications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FF0000"/>
                </a:solidFill>
              </a:rPr>
              <a:t>Permissions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FF0000"/>
                </a:solidFill>
              </a:rPr>
              <a:t>Sharing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FF0000"/>
                </a:solidFill>
              </a:rPr>
              <a:t>Slices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209079" y="2837975"/>
            <a:ext cx="2701871" cy="3000821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accent1"/>
                </a:solidFill>
              </a:rPr>
              <a:t>Animation &amp; </a:t>
            </a:r>
            <a:r>
              <a:rPr lang="zh-CN" altLang="en-US" b="1" dirty="0" smtClean="0">
                <a:solidFill>
                  <a:schemeClr val="accent1"/>
                </a:solidFill>
              </a:rPr>
              <a:t>transitions</a:t>
            </a:r>
            <a:endParaRPr lang="en-US" altLang="zh-CN" b="1" dirty="0" smtClean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1"/>
                </a:solidFill>
              </a:rPr>
              <a:t>Auto</a:t>
            </a:r>
            <a:endParaRPr lang="en-US" altLang="zh-CN" b="1" dirty="0" smtClean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1"/>
                </a:solidFill>
              </a:rPr>
              <a:t>Emoji</a:t>
            </a:r>
            <a:endParaRPr lang="en-US" altLang="zh-CN" b="1" dirty="0" smtClean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1"/>
                </a:solidFill>
              </a:rPr>
              <a:t>FragmentLayout</a:t>
            </a:r>
            <a:endParaRPr lang="en-US" altLang="zh-CN" b="1" dirty="0" smtClean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1"/>
                </a:solidFill>
              </a:rPr>
              <a:t>Palette</a:t>
            </a:r>
            <a:endParaRPr lang="en-US" altLang="zh-CN" b="1" dirty="0" smtClean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1"/>
                </a:solidFill>
              </a:rPr>
              <a:t>TV</a:t>
            </a:r>
            <a:endParaRPr lang="en-US" altLang="zh-CN" b="1" dirty="0" smtClean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chemeClr val="accent1"/>
                </a:solidFill>
              </a:rPr>
              <a:t>Wear </a:t>
            </a:r>
            <a:r>
              <a:rPr lang="zh-CN" altLang="en-US" b="1" dirty="0">
                <a:solidFill>
                  <a:schemeClr val="accent1"/>
                </a:solidFill>
              </a:rPr>
              <a:t>OS by Google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990" y="370840"/>
            <a:ext cx="4674870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en-US" altLang="zh-CN" sz="2660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Navigation</a:t>
            </a:r>
            <a:endParaRPr lang="zh-CN" altLang="en-US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54877" y="2161996"/>
            <a:ext cx="343149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solidFill>
                  <a:schemeClr val="accent1"/>
                </a:solidFill>
                <a:latin typeface="-apple-system" charset="0"/>
              </a:rPr>
              <a:t>Navigation</a:t>
            </a:r>
            <a:r>
              <a:rPr lang="zh-CN" altLang="en-US" sz="2400" dirty="0" smtClean="0">
                <a:solidFill>
                  <a:schemeClr val="accent1"/>
                </a:solidFill>
                <a:latin typeface="-apple-system" charset="0"/>
              </a:rPr>
              <a:t>能做什么？</a:t>
            </a:r>
            <a:endParaRPr lang="en-US" altLang="zh-CN" sz="2400" dirty="0" smtClean="0">
              <a:solidFill>
                <a:schemeClr val="accent1"/>
              </a:solidFill>
              <a:latin typeface="-apple-system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-apple-system" charset="0"/>
              </a:rPr>
              <a:t>处理 </a:t>
            </a:r>
            <a:r>
              <a:rPr lang="en-US" altLang="zh-CN" dirty="0">
                <a:solidFill>
                  <a:schemeClr val="accent1">
                    <a:lumMod val="60000"/>
                    <a:lumOff val="40000"/>
                  </a:schemeClr>
                </a:solidFill>
                <a:latin typeface="-apple-system" charset="0"/>
              </a:rPr>
              <a:t>Fragment Transactions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-apple-system" charset="0"/>
              </a:rPr>
              <a:t>处理‘向上’和‘返回’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-apple-system" charset="0"/>
              </a:rPr>
              <a:t>支持 </a:t>
            </a:r>
            <a:r>
              <a:rPr lang="en-US" altLang="zh-CN" dirty="0">
                <a:solidFill>
                  <a:schemeClr val="accent3">
                    <a:lumMod val="60000"/>
                    <a:lumOff val="40000"/>
                  </a:schemeClr>
                </a:solidFill>
                <a:latin typeface="-apple-system" charset="0"/>
              </a:rPr>
              <a:t>Deep Link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-apple-system" charset="0"/>
              </a:rPr>
              <a:t>提供动画，跳转</a:t>
            </a:r>
            <a:r>
              <a:rPr lang="zh-CN" alt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-apple-system" charset="0"/>
              </a:rPr>
              <a:t>效果</a:t>
            </a:r>
            <a:endParaRPr lang="zh-CN" altLang="en-US" dirty="0">
              <a:solidFill>
                <a:schemeClr val="accent4">
                  <a:lumMod val="60000"/>
                  <a:lumOff val="40000"/>
                </a:schemeClr>
              </a:solidFill>
              <a:latin typeface="-apple-system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4877" y="1217607"/>
            <a:ext cx="40871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solidFill>
                  <a:schemeClr val="accent5">
                    <a:lumMod val="75000"/>
                  </a:schemeClr>
                </a:solidFill>
              </a:rPr>
              <a:t>导航</a:t>
            </a:r>
            <a:r>
              <a:rPr kumimoji="1" lang="zh-CN" altLang="en-US" dirty="0" smtClean="0"/>
              <a:t>：</a:t>
            </a:r>
            <a:r>
              <a:rPr kumimoji="1" lang="zh-CN" alt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页面跳转堆栈管理组件</a:t>
            </a:r>
            <a:endParaRPr kumimoji="1"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3669" y="2018158"/>
            <a:ext cx="7178331" cy="407370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013669" y="1007413"/>
            <a:ext cx="26100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B0F0"/>
                </a:solidFill>
              </a:rPr>
              <a:t>Navigation导航</a:t>
            </a:r>
            <a:r>
              <a:rPr lang="zh-CN" altLang="en-US" b="1" dirty="0" smtClean="0">
                <a:solidFill>
                  <a:srgbClr val="00B0F0"/>
                </a:solidFill>
              </a:rPr>
              <a:t>编辑器</a:t>
            </a:r>
            <a:r>
              <a:rPr lang="en-US" altLang="zh-CN" b="1" dirty="0" smtClean="0">
                <a:solidFill>
                  <a:srgbClr val="00B0F0"/>
                </a:solidFill>
              </a:rPr>
              <a:t>:</a:t>
            </a:r>
            <a:r>
              <a:rPr lang="zh-CN" altLang="en-US" b="1" dirty="0" smtClean="0">
                <a:solidFill>
                  <a:srgbClr val="00B0F0"/>
                </a:solidFill>
              </a:rPr>
              <a:t> </a:t>
            </a:r>
            <a:endParaRPr lang="zh-CN" altLang="en-US" b="1" dirty="0">
              <a:solidFill>
                <a:srgbClr val="00B0F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5554834" y="137182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作为Android Jetpack和 AndroidX 依赖库的一部分其目标旨在简化Android开发中导航的实现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3704079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Navigation</a:t>
            </a:r>
            <a:endParaRPr lang="zh-CN" altLang="en-US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54877" y="1158885"/>
            <a:ext cx="10510390" cy="3739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 smtClean="0">
                <a:solidFill>
                  <a:schemeClr val="accent2">
                    <a:lumMod val="75000"/>
                  </a:schemeClr>
                </a:solidFill>
              </a:rPr>
              <a:t>Navigation使用原则</a:t>
            </a:r>
            <a:endParaRPr lang="en-US" altLang="zh-CN" sz="2400" dirty="0" smtClean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dirty="0" smtClean="0"/>
              <a:t>	</a:t>
            </a:r>
            <a:r>
              <a:rPr lang="zh-CN" altLang="en-US" dirty="0" smtClean="0"/>
              <a:t>任何</a:t>
            </a:r>
            <a:r>
              <a:rPr lang="zh-CN" altLang="en-US" dirty="0"/>
              <a:t>应用内导航的目标应该是为用户提供一致且可预测的体验。为了实现这一目标，Navigation架构组件可帮助你构建符合以下每个导航原则的应用程序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B0F0"/>
                </a:solidFill>
              </a:rPr>
              <a:t>应用</a:t>
            </a:r>
            <a:r>
              <a:rPr lang="zh-CN" altLang="en-US" dirty="0">
                <a:solidFill>
                  <a:srgbClr val="00B0F0"/>
                </a:solidFill>
              </a:rPr>
              <a:t>具有固定的起点应用应该具有固定</a:t>
            </a:r>
            <a:r>
              <a:rPr lang="zh-CN" altLang="en-US" dirty="0" smtClean="0">
                <a:solidFill>
                  <a:srgbClr val="00B0F0"/>
                </a:solidFill>
              </a:rPr>
              <a:t>起点</a:t>
            </a:r>
            <a:endParaRPr lang="en-US" altLang="zh-CN" dirty="0" smtClean="0">
              <a:solidFill>
                <a:srgbClr val="00B0F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solidFill>
                  <a:srgbClr val="00B0F0"/>
                </a:solidFill>
              </a:rPr>
              <a:t>堆栈用来代表应用的“导航状态”</a:t>
            </a:r>
            <a:endParaRPr lang="en-US" altLang="zh-CN" dirty="0" smtClean="0">
              <a:solidFill>
                <a:srgbClr val="00B0F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B0F0"/>
                </a:solidFill>
              </a:rPr>
              <a:t>“</a:t>
            </a:r>
            <a:r>
              <a:rPr lang="zh-CN" altLang="en-US" dirty="0">
                <a:solidFill>
                  <a:srgbClr val="00B0F0"/>
                </a:solidFill>
              </a:rPr>
              <a:t>向上”按钮永远不会退出应用起点界面中不应该出现向上按钮</a:t>
            </a:r>
            <a:r>
              <a:rPr lang="zh-CN" altLang="en-US" dirty="0" smtClean="0">
                <a:solidFill>
                  <a:srgbClr val="00B0F0"/>
                </a:solidFill>
              </a:rPr>
              <a:t>。</a:t>
            </a:r>
            <a:endParaRPr lang="en-US" altLang="zh-CN" dirty="0" smtClean="0">
              <a:solidFill>
                <a:srgbClr val="00B0F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B0F0"/>
                </a:solidFill>
              </a:rPr>
              <a:t>Up</a:t>
            </a:r>
            <a:r>
              <a:rPr lang="zh-CN" altLang="en-US" dirty="0">
                <a:solidFill>
                  <a:srgbClr val="00B0F0"/>
                </a:solidFill>
              </a:rPr>
              <a:t>和Back在应用程序任务中是等效</a:t>
            </a:r>
            <a:r>
              <a:rPr lang="zh-CN" altLang="en-US" dirty="0" smtClean="0">
                <a:solidFill>
                  <a:srgbClr val="00B0F0"/>
                </a:solidFill>
              </a:rPr>
              <a:t>的</a:t>
            </a:r>
            <a:endParaRPr lang="en-US" altLang="zh-CN" dirty="0" smtClean="0">
              <a:solidFill>
                <a:srgbClr val="00B0F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solidFill>
                  <a:srgbClr val="00B0F0"/>
                </a:solidFill>
              </a:rPr>
              <a:t>DeepLink</a:t>
            </a:r>
            <a:r>
              <a:rPr lang="zh-CN" altLang="en-US" dirty="0">
                <a:solidFill>
                  <a:srgbClr val="00B0F0"/>
                </a:solidFill>
              </a:rPr>
              <a:t>或者Navigate至相同界面生成相同的堆栈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490321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Navigation</a:t>
            </a:r>
            <a:endParaRPr lang="zh-CN" altLang="en-US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54333" y="1683392"/>
            <a:ext cx="90129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999999"/>
                </a:solidFill>
                <a:latin typeface="-apple-system" charset="0"/>
              </a:rPr>
              <a:t>Navigation</a:t>
            </a:r>
            <a:r>
              <a:rPr lang="zh-CN" altLang="en-US" b="1" dirty="0">
                <a:solidFill>
                  <a:srgbClr val="999999"/>
                </a:solidFill>
                <a:latin typeface="-apple-system" charset="0"/>
              </a:rPr>
              <a:t>目前仅</a:t>
            </a:r>
            <a:r>
              <a:rPr lang="en-US" altLang="zh-CN" b="1" dirty="0" err="1">
                <a:solidFill>
                  <a:srgbClr val="999999"/>
                </a:solidFill>
                <a:latin typeface="-apple-system" charset="0"/>
              </a:rPr>
              <a:t>AndroidStudio</a:t>
            </a:r>
            <a:r>
              <a:rPr lang="en-US" altLang="zh-CN" b="1" dirty="0">
                <a:solidFill>
                  <a:srgbClr val="999999"/>
                </a:solidFill>
                <a:latin typeface="-apple-system" charset="0"/>
              </a:rPr>
              <a:t> 3.2</a:t>
            </a:r>
            <a:r>
              <a:rPr lang="zh-CN" altLang="en-US" b="1" dirty="0">
                <a:solidFill>
                  <a:srgbClr val="999999"/>
                </a:solidFill>
                <a:latin typeface="-apple-system" charset="0"/>
              </a:rPr>
              <a:t>以上版本支持，如果您的版本不足</a:t>
            </a:r>
            <a:r>
              <a:rPr lang="en-US" altLang="zh-CN" b="1" dirty="0">
                <a:solidFill>
                  <a:srgbClr val="999999"/>
                </a:solidFill>
                <a:latin typeface="-apple-system" charset="0"/>
              </a:rPr>
              <a:t>3.2</a:t>
            </a:r>
            <a:r>
              <a:rPr lang="zh-CN" altLang="en-US" b="1" dirty="0">
                <a:solidFill>
                  <a:srgbClr val="999999"/>
                </a:solidFill>
                <a:latin typeface="-apple-system" charset="0"/>
              </a:rPr>
              <a:t>，请</a:t>
            </a:r>
            <a:r>
              <a:rPr lang="zh-CN" altLang="en-US" b="1" dirty="0">
                <a:solidFill>
                  <a:srgbClr val="6795B5"/>
                </a:solidFill>
                <a:latin typeface="-apple-system" charset="0"/>
                <a:hlinkClick r:id="rId4"/>
              </a:rPr>
              <a:t>点此下载</a:t>
            </a:r>
            <a:r>
              <a:rPr lang="zh-CN" altLang="en-US" b="1" dirty="0">
                <a:solidFill>
                  <a:srgbClr val="999999"/>
                </a:solidFill>
                <a:latin typeface="-apple-system" charset="0"/>
              </a:rPr>
              <a:t>预览版</a:t>
            </a:r>
            <a:r>
              <a:rPr lang="en-US" altLang="zh-CN" b="1" dirty="0" err="1">
                <a:solidFill>
                  <a:srgbClr val="999999"/>
                </a:solidFill>
                <a:latin typeface="-apple-system" charset="0"/>
              </a:rPr>
              <a:t>AndroidStudio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745" y="1158885"/>
            <a:ext cx="1163855" cy="117083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754333" y="2438995"/>
            <a:ext cx="90765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如果使用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Beta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，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Release Candidate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或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Stable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构建，则必须启用导航编辑器。点击</a:t>
            </a:r>
            <a:r>
              <a:rPr lang="en-US" altLang="zh-CN" b="1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File &gt; Settings(Android Studio &gt; Preferences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on Mac)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，在左侧菜单中选择</a:t>
            </a:r>
            <a:r>
              <a:rPr lang="en-US" altLang="zh-CN" b="1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Experimental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，然后勾选</a:t>
            </a:r>
            <a:r>
              <a:rPr lang="en-US" altLang="zh-CN" b="1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Enable Navigation Editor</a:t>
            </a:r>
            <a:r>
              <a:rPr lang="zh-CN" altLang="en-US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并且重启</a:t>
            </a: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Android </a:t>
            </a:r>
            <a:r>
              <a:rPr lang="en-US" altLang="zh-CN" dirty="0" smtClean="0">
                <a:solidFill>
                  <a:schemeClr val="accent4">
                    <a:lumMod val="75000"/>
                  </a:schemeClr>
                </a:solidFill>
                <a:latin typeface="-apple-system" charset="0"/>
              </a:rPr>
              <a:t>Studio</a:t>
            </a:r>
            <a:endParaRPr lang="zh-CN" altLang="en-US" b="0" i="0" dirty="0">
              <a:solidFill>
                <a:schemeClr val="accent4">
                  <a:lumMod val="75000"/>
                </a:schemeClr>
              </a:solidFill>
              <a:effectLst/>
              <a:latin typeface="-apple-system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4333" y="3799227"/>
            <a:ext cx="7378700" cy="1663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490321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Navigation</a:t>
            </a:r>
            <a:endParaRPr lang="zh-CN" altLang="en-US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54877" y="1158885"/>
            <a:ext cx="65870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rgbClr val="00B0F0"/>
                </a:solidFill>
                <a:latin typeface="-apple-system" charset="0"/>
              </a:rPr>
              <a:t>一</a:t>
            </a:r>
            <a:r>
              <a:rPr lang="en-US" altLang="zh-CN" sz="2400" b="1" dirty="0" smtClean="0">
                <a:solidFill>
                  <a:srgbClr val="00B0F0"/>
                </a:solidFill>
                <a:latin typeface="-apple-system" charset="0"/>
              </a:rPr>
              <a:t>.</a:t>
            </a:r>
            <a:r>
              <a:rPr lang="zh-CN" altLang="en-US" sz="2400" b="1" dirty="0" smtClean="0">
                <a:solidFill>
                  <a:srgbClr val="00B0F0"/>
                </a:solidFill>
                <a:latin typeface="-apple-system" charset="0"/>
              </a:rPr>
              <a:t> 在</a:t>
            </a:r>
            <a:r>
              <a:rPr lang="en-US" altLang="zh-CN" sz="2400" b="1" dirty="0">
                <a:solidFill>
                  <a:srgbClr val="00B0F0"/>
                </a:solidFill>
                <a:latin typeface="-apple-system" charset="0"/>
              </a:rPr>
              <a:t>Module</a:t>
            </a:r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下的</a:t>
            </a:r>
            <a:r>
              <a:rPr lang="en-US" altLang="zh-CN" sz="2400" b="1" dirty="0" err="1">
                <a:solidFill>
                  <a:srgbClr val="00B0F0"/>
                </a:solidFill>
                <a:latin typeface="-apple-system" charset="0"/>
              </a:rPr>
              <a:t>build.gradle</a:t>
            </a:r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中添加以下依赖</a:t>
            </a:r>
            <a:r>
              <a:rPr lang="zh-CN" altLang="en-US" sz="2400" b="1" dirty="0" smtClean="0">
                <a:solidFill>
                  <a:srgbClr val="00B0F0"/>
                </a:solidFill>
                <a:latin typeface="-apple-system" charset="0"/>
              </a:rPr>
              <a:t>：</a:t>
            </a:r>
            <a:endParaRPr lang="en-US" altLang="zh-CN" sz="2400" b="1" dirty="0" smtClean="0">
              <a:solidFill>
                <a:srgbClr val="00B0F0"/>
              </a:solidFill>
              <a:latin typeface="-apple-system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877" y="1772022"/>
            <a:ext cx="8851900" cy="13462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554877" y="3269694"/>
            <a:ext cx="4918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二</a:t>
            </a:r>
            <a:r>
              <a:rPr lang="en-US" altLang="zh-CN" sz="2400" b="1" dirty="0">
                <a:solidFill>
                  <a:srgbClr val="00B0F0"/>
                </a:solidFill>
                <a:latin typeface="-apple-system" charset="0"/>
              </a:rPr>
              <a:t>.</a:t>
            </a:r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 新建几个</a:t>
            </a:r>
            <a:r>
              <a:rPr lang="en-US" altLang="zh-CN" sz="2400" b="1" dirty="0">
                <a:solidFill>
                  <a:srgbClr val="00B0F0"/>
                </a:solidFill>
                <a:latin typeface="-apple-system" charset="0"/>
              </a:rPr>
              <a:t>Activity/Fragment</a:t>
            </a:r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页面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877" y="3882831"/>
            <a:ext cx="2971800" cy="1447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490321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Navigation</a:t>
            </a:r>
            <a:endParaRPr lang="zh-CN" altLang="en-US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54877" y="1273995"/>
            <a:ext cx="2492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三</a:t>
            </a:r>
            <a:r>
              <a:rPr lang="en-US" altLang="zh-CN" sz="2400" b="1" dirty="0">
                <a:solidFill>
                  <a:srgbClr val="00B0F0"/>
                </a:solidFill>
                <a:latin typeface="-apple-system" charset="0"/>
              </a:rPr>
              <a:t>.</a:t>
            </a:r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 新建导航视图</a:t>
            </a:r>
          </a:p>
        </p:txBody>
      </p:sp>
      <p:sp>
        <p:nvSpPr>
          <p:cNvPr id="16" name="矩形 15"/>
          <p:cNvSpPr/>
          <p:nvPr/>
        </p:nvSpPr>
        <p:spPr>
          <a:xfrm>
            <a:off x="554877" y="1909909"/>
            <a:ext cx="4321996" cy="17104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在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res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目录下新建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navigation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文件夹，然后新建一个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navigation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的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resource</a:t>
            </a:r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文件</a:t>
            </a:r>
            <a:endParaRPr lang="en-US" altLang="zh-CN" dirty="0" smtClean="0">
              <a:solidFill>
                <a:schemeClr val="accent2">
                  <a:lumMod val="75000"/>
                </a:schemeClr>
              </a:solidFill>
              <a:latin typeface="-apple-system" charset="0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      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  <a:latin typeface="-apple-system" charset="0"/>
              </a:rPr>
              <a:t>Mobile_navigation.xml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dirty="0" smtClean="0">
                <a:solidFill>
                  <a:schemeClr val="accent5">
                    <a:lumMod val="75000"/>
                  </a:schemeClr>
                </a:solidFill>
                <a:latin typeface="-apple-system" charset="0"/>
              </a:rPr>
              <a:t> 添加导航</a:t>
            </a:r>
            <a:r>
              <a:rPr lang="en-US" altLang="zh-CN" dirty="0" smtClean="0">
                <a:solidFill>
                  <a:schemeClr val="accent5">
                    <a:lumMod val="75000"/>
                  </a:schemeClr>
                </a:solidFill>
                <a:latin typeface="-apple-system" charset="0"/>
              </a:rPr>
              <a:t>Action</a:t>
            </a:r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73" y="2292191"/>
            <a:ext cx="7315127" cy="37865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490321" cy="408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0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660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Navigation</a:t>
            </a:r>
            <a:endParaRPr lang="zh-CN" altLang="en-US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54877" y="1232899"/>
            <a:ext cx="4339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四</a:t>
            </a:r>
            <a:r>
              <a:rPr lang="en-US" altLang="zh-CN" sz="2400" b="1" dirty="0">
                <a:solidFill>
                  <a:srgbClr val="00B0F0"/>
                </a:solidFill>
                <a:latin typeface="-apple-system" charset="0"/>
              </a:rPr>
              <a:t>.</a:t>
            </a:r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 在根页面添加导航页面容器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877" y="1827717"/>
            <a:ext cx="8432800" cy="393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490321" cy="408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0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660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Navigation</a:t>
            </a:r>
            <a:endParaRPr lang="zh-CN" altLang="en-US" sz="2660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54877" y="1356189"/>
            <a:ext cx="4031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00B0F0"/>
                </a:solidFill>
                <a:latin typeface="-apple-system" charset="0"/>
              </a:rPr>
              <a:t>五</a:t>
            </a:r>
            <a:r>
              <a:rPr lang="en-US" altLang="zh-CN" sz="2400" b="1" dirty="0" smtClean="0">
                <a:solidFill>
                  <a:srgbClr val="00B0F0"/>
                </a:solidFill>
                <a:latin typeface="-apple-system" charset="0"/>
              </a:rPr>
              <a:t>.</a:t>
            </a:r>
            <a:r>
              <a:rPr lang="zh-CN" altLang="en-US" sz="2400" b="1" dirty="0" smtClean="0">
                <a:solidFill>
                  <a:srgbClr val="00B0F0"/>
                </a:solidFill>
                <a:latin typeface="-apple-system" charset="0"/>
              </a:rPr>
              <a:t> 最后</a:t>
            </a:r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，添加导航跳转事件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09" y="2046150"/>
            <a:ext cx="7721600" cy="1968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A_矩形 39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54879" y="371042"/>
            <a:ext cx="6265021" cy="41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导航界面的容器</a:t>
            </a:r>
          </a:p>
        </p:txBody>
      </p:sp>
      <p:grpSp>
        <p:nvGrpSpPr>
          <p:cNvPr id="2" name="PA_组合 47"/>
          <p:cNvGrpSpPr/>
          <p:nvPr>
            <p:custDataLst>
              <p:tags r:id="rId2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877" y="1756024"/>
            <a:ext cx="8470900" cy="23749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54877" y="1132092"/>
            <a:ext cx="84709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 smtClean="0">
                <a:solidFill>
                  <a:srgbClr val="4F4F4F"/>
                </a:solidFill>
                <a:latin typeface="-apple-system" charset="0"/>
              </a:rPr>
              <a:t>NavHostFragment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内部实例化了一个</a:t>
            </a:r>
            <a:r>
              <a:rPr lang="en-US" altLang="zh-CN" dirty="0" err="1">
                <a:solidFill>
                  <a:srgbClr val="4F4F4F"/>
                </a:solidFill>
                <a:latin typeface="-apple-system" charset="0"/>
              </a:rPr>
              <a:t>FrameLayout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, </a:t>
            </a:r>
            <a:r>
              <a:rPr lang="zh-CN" altLang="en-US" b="1" dirty="0">
                <a:solidFill>
                  <a:srgbClr val="4F4F4F"/>
                </a:solidFill>
                <a:latin typeface="-apple-system" charset="0"/>
              </a:rPr>
              <a:t>作为</a:t>
            </a:r>
            <a:r>
              <a:rPr lang="en-US" altLang="zh-CN" b="1" dirty="0" err="1">
                <a:solidFill>
                  <a:srgbClr val="4F4F4F"/>
                </a:solidFill>
                <a:latin typeface="-apple-system" charset="0"/>
              </a:rPr>
              <a:t>ViewGroup</a:t>
            </a:r>
            <a:r>
              <a:rPr lang="zh-CN" altLang="en-US" b="1" dirty="0">
                <a:solidFill>
                  <a:srgbClr val="4F4F4F"/>
                </a:solidFill>
                <a:latin typeface="-apple-system" charset="0"/>
              </a:rPr>
              <a:t>的载体，导航并展示其它</a:t>
            </a:r>
            <a:r>
              <a:rPr lang="en-US" altLang="zh-CN" b="1" dirty="0">
                <a:solidFill>
                  <a:srgbClr val="4F4F4F"/>
                </a:solidFill>
                <a:latin typeface="-apple-system" charset="0"/>
              </a:rPr>
              <a:t>Fragment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513055" y="4262984"/>
            <a:ext cx="31838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 err="1">
                <a:solidFill>
                  <a:srgbClr val="00B0F0"/>
                </a:solidFill>
                <a:latin typeface="-apple-system" charset="0"/>
              </a:rPr>
              <a:t>app:defaultNavHost</a:t>
            </a:r>
            <a:r>
              <a:rPr lang="en-US" altLang="zh-CN" b="1" dirty="0">
                <a:solidFill>
                  <a:srgbClr val="00B0F0"/>
                </a:solidFill>
                <a:latin typeface="-apple-system" charset="0"/>
              </a:rPr>
              <a:t>=”</a:t>
            </a:r>
            <a:r>
              <a:rPr lang="en-US" altLang="zh-CN" b="1" dirty="0" err="1">
                <a:solidFill>
                  <a:srgbClr val="00B0F0"/>
                </a:solidFill>
                <a:latin typeface="-apple-system" charset="0"/>
              </a:rPr>
              <a:t>true</a:t>
            </a:r>
            <a:r>
              <a:rPr lang="en-US" altLang="zh-CN" b="1" dirty="0">
                <a:solidFill>
                  <a:srgbClr val="00B0F0"/>
                </a:solidFill>
                <a:latin typeface="-apple-system" charset="0"/>
              </a:rPr>
              <a:t>”</a:t>
            </a:r>
            <a:endParaRPr lang="zh-CN" altLang="en-US" b="1" dirty="0">
              <a:solidFill>
                <a:srgbClr val="00B0F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04580" y="4238976"/>
            <a:ext cx="29931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-apple-system" charset="0"/>
              </a:rPr>
              <a:t>拦截系统</a:t>
            </a:r>
            <a:r>
              <a:rPr lang="en-US" altLang="zh-CN" b="1" dirty="0">
                <a:solidFill>
                  <a:srgbClr val="FF0000"/>
                </a:solidFill>
                <a:latin typeface="-apple-system" charset="0"/>
              </a:rPr>
              <a:t>Back</a:t>
            </a:r>
            <a:r>
              <a:rPr lang="zh-CN" altLang="en-US" b="1" dirty="0">
                <a:solidFill>
                  <a:srgbClr val="FF0000"/>
                </a:solidFill>
                <a:latin typeface="-apple-system" charset="0"/>
              </a:rPr>
              <a:t>键的点击事件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3055" y="5285776"/>
            <a:ext cx="54361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 err="1">
                <a:solidFill>
                  <a:srgbClr val="00B0F0"/>
                </a:solidFill>
                <a:latin typeface="-apple-system" charset="0"/>
              </a:rPr>
              <a:t>app:navGraph</a:t>
            </a:r>
            <a:r>
              <a:rPr lang="en-US" altLang="zh-CN" b="1" dirty="0">
                <a:solidFill>
                  <a:srgbClr val="00B0F0"/>
                </a:solidFill>
                <a:latin typeface="-apple-system" charset="0"/>
              </a:rPr>
              <a:t>=”@</a:t>
            </a:r>
            <a:r>
              <a:rPr lang="en-US" altLang="zh-CN" b="1" dirty="0" smtClean="0">
                <a:solidFill>
                  <a:srgbClr val="00B0F0"/>
                </a:solidFill>
                <a:latin typeface="-apple-system" charset="0"/>
              </a:rPr>
              <a:t>navigation/</a:t>
            </a:r>
            <a:r>
              <a:rPr lang="en-US" altLang="zh-CN" b="1" dirty="0" err="1" smtClean="0">
                <a:solidFill>
                  <a:srgbClr val="00B0F0"/>
                </a:solidFill>
                <a:latin typeface="-apple-system" charset="0"/>
              </a:rPr>
              <a:t>mobile_navigation</a:t>
            </a:r>
            <a:r>
              <a:rPr lang="en-US" altLang="zh-CN" b="1" dirty="0" smtClean="0">
                <a:solidFill>
                  <a:srgbClr val="00B0F0"/>
                </a:solidFill>
                <a:latin typeface="-apple-system" charset="0"/>
              </a:rPr>
              <a:t>”</a:t>
            </a:r>
            <a:endParaRPr lang="zh-CN" altLang="en-US" b="1" dirty="0">
              <a:solidFill>
                <a:srgbClr val="00B0F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498167" y="5787168"/>
            <a:ext cx="3005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-apple-system" charset="0"/>
              </a:rPr>
              <a:t>导航并展示对应的</a:t>
            </a:r>
            <a:r>
              <a:rPr lang="en-US" altLang="zh-CN" b="1" dirty="0">
                <a:solidFill>
                  <a:srgbClr val="FF0000"/>
                </a:solidFill>
                <a:latin typeface="-apple-system" charset="0"/>
              </a:rPr>
              <a:t>Fragment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504580" y="4711770"/>
            <a:ext cx="4628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-apple-system" charset="0"/>
              </a:rPr>
              <a:t>必须重写</a:t>
            </a:r>
            <a:r>
              <a:rPr lang="en-US" altLang="zh-CN" dirty="0">
                <a:solidFill>
                  <a:srgbClr val="FF0000"/>
                </a:solidFill>
                <a:latin typeface="-apple-system" charset="0"/>
              </a:rPr>
              <a:t> Activity</a:t>
            </a:r>
            <a:r>
              <a:rPr lang="zh-CN" altLang="en-US" dirty="0">
                <a:solidFill>
                  <a:srgbClr val="FF0000"/>
                </a:solidFill>
                <a:latin typeface="-apple-system" charset="0"/>
              </a:rPr>
              <a:t>的 </a:t>
            </a:r>
            <a:r>
              <a:rPr lang="en-US" altLang="zh-CN" b="1" dirty="0" err="1">
                <a:solidFill>
                  <a:srgbClr val="FF0000"/>
                </a:solidFill>
                <a:latin typeface="-apple-system" charset="0"/>
              </a:rPr>
              <a:t>onSupportNavigateUp</a:t>
            </a:r>
            <a:r>
              <a:rPr lang="en-US" altLang="zh-CN" b="1" dirty="0">
                <a:solidFill>
                  <a:srgbClr val="FF0000"/>
                </a:solidFill>
                <a:latin typeface="-apple-system" charset="0"/>
              </a:rPr>
              <a:t>()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 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7187833" cy="41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导航路线规划图</a:t>
            </a:r>
            <a:endParaRPr lang="en-US" altLang="zh-CN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54877" y="1571004"/>
            <a:ext cx="58696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rgbClr val="00B0F0"/>
                </a:solidFill>
              </a:rPr>
              <a:t>声明</a:t>
            </a:r>
            <a:r>
              <a:rPr lang="zh-CN" altLang="en-US" dirty="0">
                <a:solidFill>
                  <a:srgbClr val="00B0F0"/>
                </a:solidFill>
              </a:rPr>
              <a:t>这个</a:t>
            </a:r>
            <a:r>
              <a:rPr lang="en-US" altLang="zh-CN" dirty="0">
                <a:solidFill>
                  <a:srgbClr val="00B0F0"/>
                </a:solidFill>
              </a:rPr>
              <a:t>id</a:t>
            </a:r>
            <a:r>
              <a:rPr lang="zh-CN" altLang="en-US" dirty="0">
                <a:solidFill>
                  <a:srgbClr val="00B0F0"/>
                </a:solidFill>
              </a:rPr>
              <a:t>对应的 </a:t>
            </a:r>
            <a:r>
              <a:rPr lang="en-US" altLang="zh-CN" b="1" dirty="0">
                <a:solidFill>
                  <a:srgbClr val="00B0F0"/>
                </a:solidFill>
              </a:rPr>
              <a:t>Destination</a:t>
            </a:r>
            <a:r>
              <a:rPr lang="en-US" altLang="zh-CN" dirty="0">
                <a:solidFill>
                  <a:srgbClr val="00B0F0"/>
                </a:solidFill>
              </a:rPr>
              <a:t> </a:t>
            </a:r>
            <a:r>
              <a:rPr lang="zh-CN" altLang="en-US" dirty="0">
                <a:solidFill>
                  <a:srgbClr val="00B0F0"/>
                </a:solidFill>
              </a:rPr>
              <a:t>会被作为 </a:t>
            </a:r>
            <a:r>
              <a:rPr lang="zh-CN" altLang="en-US" b="1" dirty="0">
                <a:solidFill>
                  <a:srgbClr val="00B0F0"/>
                </a:solidFill>
              </a:rPr>
              <a:t>默认布局</a:t>
            </a:r>
            <a:r>
              <a:rPr lang="en-US" altLang="zh-CN" dirty="0">
                <a:solidFill>
                  <a:srgbClr val="00B0F0"/>
                </a:solidFill>
              </a:rPr>
              <a:t> </a:t>
            </a:r>
            <a:r>
              <a:rPr lang="zh-CN" altLang="en-US" dirty="0">
                <a:solidFill>
                  <a:srgbClr val="00B0F0"/>
                </a:solidFill>
              </a:rPr>
              <a:t>加载到</a:t>
            </a:r>
            <a:r>
              <a:rPr lang="en-US" altLang="zh-CN" dirty="0">
                <a:solidFill>
                  <a:srgbClr val="00B0F0"/>
                </a:solidFill>
              </a:rPr>
              <a:t>Activity</a:t>
            </a:r>
            <a:r>
              <a:rPr lang="zh-CN" altLang="en-US" dirty="0">
                <a:solidFill>
                  <a:srgbClr val="00B0F0"/>
                </a:solidFill>
              </a:rPr>
              <a:t>中</a:t>
            </a:r>
          </a:p>
        </p:txBody>
      </p:sp>
      <p:sp>
        <p:nvSpPr>
          <p:cNvPr id="7" name="矩形 6"/>
          <p:cNvSpPr/>
          <p:nvPr/>
        </p:nvSpPr>
        <p:spPr>
          <a:xfrm>
            <a:off x="554877" y="2315336"/>
            <a:ext cx="41344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00B0F0"/>
                </a:solidFill>
                <a:latin typeface="-apple-system" charset="0"/>
              </a:rPr>
              <a:t>Action</a:t>
            </a:r>
            <a:r>
              <a:rPr lang="zh-CN" altLang="en-US" sz="2400" b="1" dirty="0">
                <a:solidFill>
                  <a:srgbClr val="00B0F0"/>
                </a:solidFill>
                <a:latin typeface="-apple-system" charset="0"/>
              </a:rPr>
              <a:t>标签：声明导航的行为</a:t>
            </a:r>
            <a:endParaRPr lang="zh-CN" altLang="en-US" sz="2400" b="1" i="0" dirty="0">
              <a:solidFill>
                <a:srgbClr val="00B0F0"/>
              </a:solidFill>
              <a:effectLst/>
              <a:latin typeface="-apple-system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4877" y="4341890"/>
            <a:ext cx="4633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 err="1">
                <a:solidFill>
                  <a:srgbClr val="00B0F0"/>
                </a:solidFill>
              </a:rPr>
              <a:t>app:destination</a:t>
            </a:r>
            <a:r>
              <a:rPr lang="en-US" altLang="zh-CN" b="1" dirty="0">
                <a:solidFill>
                  <a:srgbClr val="00B0F0"/>
                </a:solidFill>
              </a:rPr>
              <a:t>="@+id/</a:t>
            </a:r>
            <a:r>
              <a:rPr lang="en-US" altLang="zh-CN" b="1" dirty="0" err="1">
                <a:solidFill>
                  <a:srgbClr val="00B0F0"/>
                </a:solidFill>
              </a:rPr>
              <a:t>flow_step_one</a:t>
            </a:r>
            <a:r>
              <a:rPr lang="en-US" altLang="zh-CN" b="1" dirty="0">
                <a:solidFill>
                  <a:srgbClr val="00B0F0"/>
                </a:solidFill>
              </a:rPr>
              <a:t>"</a:t>
            </a:r>
            <a:endParaRPr lang="zh-CN" altLang="en-US" b="1" dirty="0">
              <a:solidFill>
                <a:srgbClr val="00B0F0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554877" y="2961525"/>
            <a:ext cx="3785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 err="1">
                <a:solidFill>
                  <a:srgbClr val="9876AA"/>
                </a:solidFill>
              </a:rPr>
              <a:t>android</a:t>
            </a:r>
            <a:r>
              <a:rPr lang="en-US" altLang="zh-CN" b="1" dirty="0" err="1">
                <a:solidFill>
                  <a:srgbClr val="BABABA"/>
                </a:solidFill>
              </a:rPr>
              <a:t>:id</a:t>
            </a:r>
            <a:r>
              <a:rPr lang="en-US" altLang="zh-CN" b="1" dirty="0">
                <a:solidFill>
                  <a:srgbClr val="BABABA"/>
                </a:solidFill>
              </a:rPr>
              <a:t>=</a:t>
            </a:r>
            <a:r>
              <a:rPr lang="en-US" altLang="zh-CN" b="1" dirty="0">
                <a:solidFill>
                  <a:srgbClr val="6A8759"/>
                </a:solidFill>
              </a:rPr>
              <a:t>"@+id/</a:t>
            </a:r>
            <a:r>
              <a:rPr lang="en-US" altLang="zh-CN" b="1" dirty="0" err="1">
                <a:solidFill>
                  <a:srgbClr val="6A8759"/>
                </a:solidFill>
              </a:rPr>
              <a:t>next_action</a:t>
            </a:r>
            <a:r>
              <a:rPr lang="en-US" altLang="zh-CN" b="1" dirty="0">
                <a:solidFill>
                  <a:srgbClr val="6A8759"/>
                </a:solidFill>
              </a:rPr>
              <a:t>"</a:t>
            </a:r>
            <a:endParaRPr lang="zh-CN" altLang="en-US" b="1" dirty="0"/>
          </a:p>
        </p:txBody>
      </p:sp>
      <p:sp>
        <p:nvSpPr>
          <p:cNvPr id="10" name="矩形 9"/>
          <p:cNvSpPr/>
          <p:nvPr/>
        </p:nvSpPr>
        <p:spPr>
          <a:xfrm>
            <a:off x="554877" y="342094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id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作为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Action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唯一的 </a:t>
            </a:r>
            <a:r>
              <a:rPr lang="zh-CN" altLang="en-US" b="1" dirty="0">
                <a:solidFill>
                  <a:srgbClr val="4F4F4F"/>
                </a:solidFill>
                <a:latin typeface="-apple-system" charset="0"/>
              </a:rPr>
              <a:t>标识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，在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Fragment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的某个点击事件中，我们通过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id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指向</a:t>
            </a:r>
            <a:r>
              <a:rPr lang="zh-CN" altLang="en-US" b="1" dirty="0">
                <a:solidFill>
                  <a:srgbClr val="4F4F4F"/>
                </a:solidFill>
                <a:latin typeface="-apple-system" charset="0"/>
              </a:rPr>
              <a:t>对应的行为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587318" y="4851078"/>
            <a:ext cx="47949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声明了这个行为导航的 </a:t>
            </a:r>
            <a:r>
              <a:rPr lang="en-US" altLang="zh-CN" b="1" dirty="0">
                <a:solidFill>
                  <a:srgbClr val="4F4F4F"/>
                </a:solidFill>
                <a:latin typeface="-apple-system" charset="0"/>
              </a:rPr>
              <a:t>destination</a:t>
            </a:r>
            <a:r>
              <a:rPr lang="zh-CN" altLang="en-US" b="1" dirty="0">
                <a:solidFill>
                  <a:srgbClr val="4F4F4F"/>
                </a:solidFill>
                <a:latin typeface="-apple-system" charset="0"/>
              </a:rPr>
              <a:t>（</a:t>
            </a:r>
            <a:r>
              <a:rPr lang="zh-CN" altLang="en-US" b="1" dirty="0" smtClean="0">
                <a:solidFill>
                  <a:srgbClr val="4F4F4F"/>
                </a:solidFill>
                <a:latin typeface="-apple-system" charset="0"/>
              </a:rPr>
              <a:t>目的地）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54877" y="1044592"/>
            <a:ext cx="5371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b="1" dirty="0" err="1">
                <a:solidFill>
                  <a:srgbClr val="9876AA"/>
                </a:solidFill>
              </a:rPr>
              <a:t>app</a:t>
            </a:r>
            <a:r>
              <a:rPr lang="en-US" altLang="zh-CN" b="1" dirty="0" err="1">
                <a:solidFill>
                  <a:srgbClr val="BABABA"/>
                </a:solidFill>
              </a:rPr>
              <a:t>:startDestination</a:t>
            </a:r>
            <a:r>
              <a:rPr lang="en-US" altLang="zh-CN" b="1" dirty="0">
                <a:solidFill>
                  <a:srgbClr val="BABABA"/>
                </a:solidFill>
              </a:rPr>
              <a:t>=</a:t>
            </a:r>
            <a:r>
              <a:rPr lang="en-US" altLang="zh-CN" b="1" dirty="0">
                <a:solidFill>
                  <a:srgbClr val="6A8759"/>
                </a:solidFill>
              </a:rPr>
              <a:t>"@+id/</a:t>
            </a:r>
            <a:r>
              <a:rPr lang="en-US" altLang="zh-CN" b="1" dirty="0" err="1">
                <a:solidFill>
                  <a:srgbClr val="6A8759"/>
                </a:solidFill>
              </a:rPr>
              <a:t>launcher_home</a:t>
            </a:r>
            <a:r>
              <a:rPr lang="en-US" altLang="zh-CN" dirty="0">
                <a:solidFill>
                  <a:srgbClr val="6A8759"/>
                </a:solidFill>
              </a:rPr>
              <a:t>”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551" y="2267813"/>
            <a:ext cx="5682839" cy="3006793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88722" y="5360266"/>
            <a:ext cx="4172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</a:rPr>
              <a:t>app:popUpTo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="@id/</a:t>
            </a:r>
            <a:r>
              <a:rPr lang="en-US" altLang="zh-CN" dirty="0" err="1">
                <a:solidFill>
                  <a:schemeClr val="accent5">
                    <a:lumMod val="75000"/>
                  </a:schemeClr>
                </a:solidFill>
              </a:rPr>
              <a:t>launcher_home</a:t>
            </a:r>
            <a:r>
              <a:rPr lang="en-US" altLang="zh-CN" dirty="0">
                <a:solidFill>
                  <a:schemeClr val="accent5">
                    <a:lumMod val="75000"/>
                  </a:schemeClr>
                </a:solidFill>
              </a:rPr>
              <a:t>"</a:t>
            </a:r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87318" y="5819545"/>
            <a:ext cx="4423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声明</a:t>
            </a:r>
            <a:r>
              <a:rPr lang="zh-CN" altLang="en-US" b="1" dirty="0">
                <a:solidFill>
                  <a:srgbClr val="4F4F4F"/>
                </a:solidFill>
                <a:latin typeface="-apple-system" charset="0"/>
              </a:rPr>
              <a:t>导航行为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 将 </a:t>
            </a:r>
            <a:r>
              <a:rPr lang="zh-CN" altLang="en-US" b="1" dirty="0">
                <a:solidFill>
                  <a:srgbClr val="4F4F4F"/>
                </a:solidFill>
                <a:latin typeface="-apple-system" charset="0"/>
              </a:rPr>
              <a:t>返回到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 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id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对应的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Fragment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A_矩形 39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5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讲师简介</a:t>
            </a:r>
            <a:endParaRPr lang="en-US" altLang="zh-CN" sz="2665" dirty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PA_组合 47"/>
          <p:cNvGrpSpPr/>
          <p:nvPr>
            <p:custDataLst>
              <p:tags r:id="rId2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1819910" y="2091055"/>
            <a:ext cx="4937760" cy="8125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享学课堂 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-Zero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老师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系统架构师、项目经理</a:t>
            </a:r>
          </a:p>
        </p:txBody>
      </p:sp>
      <p:sp>
        <p:nvSpPr>
          <p:cNvPr id="34" name="TextBox 16"/>
          <p:cNvSpPr txBox="1"/>
          <p:nvPr/>
        </p:nvSpPr>
        <p:spPr>
          <a:xfrm>
            <a:off x="1873250" y="2973070"/>
            <a:ext cx="4126230" cy="33235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10余年Java行业经验。曾就职于招商银行互联网事业部、 58同城、互联网金融等行业，有丰富的大型项目设计与建设经验。 主要对分布式架构、微服务、数据安全等领域有深入的研究及改造经验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  <a:sym typeface="+mn-ea"/>
              </a:rPr>
              <a:t>◆ </a:t>
            </a:r>
            <a:r>
              <a:rPr lang="en-US" sz="1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anose="020B0303030202020304" pitchFamily="34" charset="0"/>
                <a:sym typeface="+mn-ea"/>
              </a:rPr>
              <a:t>QQ：</a:t>
            </a:r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2962938812</a:t>
            </a:r>
            <a:endParaRPr lang="en-US" altLang="zh-CN" sz="16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  <a:sym typeface="+mn-ea"/>
            </a:endParaRPr>
          </a:p>
          <a:p>
            <a:pPr>
              <a:lnSpc>
                <a:spcPct val="150000"/>
              </a:lnSpc>
            </a:pPr>
            <a:endParaRPr lang="en-US"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  <a:sym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16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anose="020B0303030202020304" pitchFamily="34" charset="0"/>
              <a:sym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3704079" cy="410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Navigation</a:t>
            </a:r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源码浅析</a:t>
            </a:r>
            <a:endParaRPr lang="zh-CN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4877" y="1169535"/>
            <a:ext cx="20185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solidFill>
                  <a:srgbClr val="4F4F4F"/>
                </a:solidFill>
                <a:latin typeface="-apple-system" charset="0"/>
              </a:rPr>
              <a:t>NavHostFragment</a:t>
            </a:r>
            <a:endParaRPr lang="en-US" altLang="zh-CN" b="1" i="0" dirty="0">
              <a:solidFill>
                <a:srgbClr val="4F4F4F"/>
              </a:solidFill>
              <a:effectLst/>
              <a:latin typeface="-apple-system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54877" y="1670600"/>
            <a:ext cx="46227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latin typeface="-apple-system" charset="0"/>
              </a:rPr>
              <a:t>作为</a:t>
            </a:r>
            <a:r>
              <a:rPr lang="en-US" altLang="zh-CN" dirty="0">
                <a:latin typeface="-apple-system" charset="0"/>
              </a:rPr>
              <a:t>Activity</a:t>
            </a:r>
            <a:r>
              <a:rPr lang="zh-CN" altLang="en-US" dirty="0">
                <a:latin typeface="-apple-system" charset="0"/>
              </a:rPr>
              <a:t>导航界面的载体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-apple-system" charset="0"/>
              </a:rPr>
              <a:t>管理并控制导航的行为</a:t>
            </a:r>
            <a:endParaRPr lang="zh-CN" altLang="en-US" b="0" i="0" dirty="0">
              <a:effectLst/>
              <a:latin typeface="-apple-system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096000" y="1166060"/>
            <a:ext cx="1563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s-IS" altLang="zh-CN" b="1" dirty="0">
                <a:solidFill>
                  <a:srgbClr val="4F4F4F"/>
                </a:solidFill>
                <a:latin typeface="-apple-system" charset="0"/>
              </a:rPr>
              <a:t>NavHost</a:t>
            </a:r>
            <a:r>
              <a:rPr lang="is-IS" altLang="zh-CN" dirty="0">
                <a:solidFill>
                  <a:srgbClr val="4F4F4F"/>
                </a:solidFill>
                <a:latin typeface="-apple-system" charset="0"/>
              </a:rPr>
              <a:t> </a:t>
            </a:r>
            <a:r>
              <a:rPr lang="zh-CN" altLang="is-IS" dirty="0">
                <a:solidFill>
                  <a:srgbClr val="4F4F4F"/>
                </a:solidFill>
                <a:latin typeface="-apple-system" charset="0"/>
              </a:rPr>
              <a:t>接口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096000" y="1649070"/>
            <a:ext cx="36343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rgbClr val="000000"/>
                </a:solidFill>
                <a:latin typeface="Source Code Pro" charset="0"/>
              </a:rPr>
              <a:t>NavController</a:t>
            </a:r>
            <a:r>
              <a:rPr lang="en-US" altLang="zh-CN" dirty="0">
                <a:solidFill>
                  <a:srgbClr val="000000"/>
                </a:solidFill>
                <a:latin typeface="Source Code Pro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Source Code Pro" charset="0"/>
              </a:rPr>
              <a:t>getNavController</a:t>
            </a:r>
            <a:r>
              <a:rPr lang="en-US" altLang="zh-CN" dirty="0">
                <a:solidFill>
                  <a:srgbClr val="000000"/>
                </a:solidFill>
                <a:latin typeface="Source Code Pro" charset="0"/>
              </a:rPr>
              <a:t>()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554877" y="2365358"/>
            <a:ext cx="16167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4F4F4F"/>
                </a:solidFill>
                <a:latin typeface="-apple-system" charset="0"/>
              </a:rPr>
              <a:t>NavController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54877" y="2761588"/>
            <a:ext cx="571529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-apple-system" charset="0"/>
              </a:rPr>
              <a:t>对</a:t>
            </a:r>
            <a:r>
              <a:rPr lang="en-US" altLang="zh-CN" dirty="0">
                <a:latin typeface="-apple-system" charset="0"/>
              </a:rPr>
              <a:t>navigation</a:t>
            </a:r>
            <a:r>
              <a:rPr lang="zh-CN" altLang="en-US" dirty="0">
                <a:latin typeface="-apple-system" charset="0"/>
              </a:rPr>
              <a:t>资源文件夹下</a:t>
            </a:r>
            <a:r>
              <a:rPr lang="en-US" altLang="zh-CN" dirty="0" err="1">
                <a:latin typeface="-apple-system" charset="0"/>
              </a:rPr>
              <a:t>nav_graph.xml</a:t>
            </a:r>
            <a:r>
              <a:rPr lang="zh-CN" altLang="en-US" dirty="0">
                <a:latin typeface="-apple-system" charset="0"/>
              </a:rPr>
              <a:t>的 </a:t>
            </a:r>
            <a:r>
              <a:rPr lang="zh-CN" altLang="en-US" b="1" dirty="0" smtClean="0">
                <a:latin typeface="-apple-system" charset="0"/>
              </a:rPr>
              <a:t>解析</a:t>
            </a:r>
            <a:endParaRPr lang="en-US" altLang="zh-CN" dirty="0" smtClean="0">
              <a:latin typeface="-apple-system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-apple-system" charset="0"/>
              </a:rPr>
              <a:t>通过</a:t>
            </a:r>
            <a:r>
              <a:rPr lang="zh-CN" altLang="en-US" dirty="0">
                <a:latin typeface="-apple-system" charset="0"/>
              </a:rPr>
              <a:t>解析</a:t>
            </a:r>
            <a:r>
              <a:rPr lang="en-US" altLang="zh-CN" dirty="0">
                <a:latin typeface="-apple-system" charset="0"/>
              </a:rPr>
              <a:t>xml</a:t>
            </a:r>
            <a:r>
              <a:rPr lang="zh-CN" altLang="en-US" dirty="0">
                <a:latin typeface="-apple-system" charset="0"/>
              </a:rPr>
              <a:t>，获取所有 </a:t>
            </a:r>
            <a:r>
              <a:rPr lang="en-US" altLang="zh-CN" b="1" dirty="0">
                <a:latin typeface="-apple-system" charset="0"/>
              </a:rPr>
              <a:t>Destination</a:t>
            </a:r>
            <a:r>
              <a:rPr lang="zh-CN" altLang="en-US" dirty="0">
                <a:latin typeface="-apple-system" charset="0"/>
              </a:rPr>
              <a:t>（目标点）的 </a:t>
            </a:r>
            <a:r>
              <a:rPr lang="zh-CN" altLang="en-US" b="1" dirty="0">
                <a:latin typeface="-apple-system" charset="0"/>
              </a:rPr>
              <a:t>引用</a:t>
            </a:r>
            <a:r>
              <a:rPr lang="zh-CN" altLang="en-US" dirty="0">
                <a:latin typeface="-apple-system" charset="0"/>
              </a:rPr>
              <a:t> 或者 </a:t>
            </a:r>
            <a:r>
              <a:rPr lang="en-US" altLang="zh-CN" b="1" dirty="0">
                <a:latin typeface="-apple-system" charset="0"/>
              </a:rPr>
              <a:t>Class</a:t>
            </a:r>
            <a:r>
              <a:rPr lang="zh-CN" altLang="en-US" b="1" dirty="0">
                <a:latin typeface="-apple-system" charset="0"/>
              </a:rPr>
              <a:t>的引用</a:t>
            </a:r>
            <a:endParaRPr lang="zh-CN" altLang="en-US" dirty="0">
              <a:latin typeface="-apple-system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-apple-system" charset="0"/>
              </a:rPr>
              <a:t>记录</a:t>
            </a:r>
            <a:r>
              <a:rPr lang="zh-CN" altLang="en-US" dirty="0">
                <a:latin typeface="-apple-system" charset="0"/>
              </a:rPr>
              <a:t>当前栈中 </a:t>
            </a:r>
            <a:r>
              <a:rPr lang="en-US" altLang="zh-CN" b="1" dirty="0">
                <a:latin typeface="-apple-system" charset="0"/>
              </a:rPr>
              <a:t>Fragment</a:t>
            </a:r>
            <a:r>
              <a:rPr lang="zh-CN" altLang="en-US" b="1" dirty="0">
                <a:latin typeface="-apple-system" charset="0"/>
              </a:rPr>
              <a:t>的顺序</a:t>
            </a:r>
            <a:endParaRPr lang="zh-CN" altLang="en-US" dirty="0">
              <a:latin typeface="-apple-system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dirty="0" smtClean="0">
                <a:latin typeface="-apple-system" charset="0"/>
              </a:rPr>
              <a:t>管理</a:t>
            </a:r>
            <a:r>
              <a:rPr lang="zh-CN" altLang="en-US" dirty="0">
                <a:latin typeface="-apple-system" charset="0"/>
              </a:rPr>
              <a:t>控制 </a:t>
            </a:r>
            <a:r>
              <a:rPr lang="zh-CN" altLang="en-US" b="1" dirty="0">
                <a:latin typeface="-apple-system" charset="0"/>
              </a:rPr>
              <a:t>导航行为</a:t>
            </a:r>
            <a:endParaRPr lang="zh-CN" altLang="en-US" b="0" i="0" dirty="0">
              <a:effectLst/>
              <a:latin typeface="-apple-system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096000" y="2365358"/>
            <a:ext cx="2076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altLang="zh-CN" b="1" dirty="0">
                <a:solidFill>
                  <a:srgbClr val="4F4F4F"/>
                </a:solidFill>
                <a:latin typeface="-apple-system" charset="0"/>
              </a:rPr>
              <a:t>Navigator</a:t>
            </a:r>
            <a:r>
              <a:rPr lang="it-IT" altLang="zh-CN" dirty="0">
                <a:solidFill>
                  <a:srgbClr val="4F4F4F"/>
                </a:solidFill>
                <a:latin typeface="-apple-system" charset="0"/>
              </a:rPr>
              <a:t>(</a:t>
            </a:r>
            <a:r>
              <a:rPr lang="zh-CN" altLang="it-IT" dirty="0">
                <a:solidFill>
                  <a:srgbClr val="4F4F4F"/>
                </a:solidFill>
                <a:latin typeface="-apple-system" charset="0"/>
              </a:rPr>
              <a:t>导航者</a:t>
            </a:r>
            <a:r>
              <a:rPr lang="it-IT" altLang="zh-CN" dirty="0">
                <a:solidFill>
                  <a:srgbClr val="4F4F4F"/>
                </a:solidFill>
                <a:latin typeface="-apple-system" charset="0"/>
              </a:rPr>
              <a:t>) 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096000" y="278293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lang="zh-CN" altLang="en-US" dirty="0" smtClean="0">
                <a:latin typeface="-apple-system" charset="0"/>
              </a:rPr>
              <a:t>能够</a:t>
            </a:r>
            <a:r>
              <a:rPr lang="zh-CN" altLang="en-US" dirty="0">
                <a:latin typeface="-apple-system" charset="0"/>
              </a:rPr>
              <a:t>实例化对应的 </a:t>
            </a:r>
            <a:r>
              <a:rPr lang="en-US" altLang="zh-CN" b="1" dirty="0" err="1">
                <a:latin typeface="-apple-system" charset="0"/>
              </a:rPr>
              <a:t>NavDestination</a:t>
            </a:r>
            <a:endParaRPr lang="zh-CN" altLang="en-US" dirty="0">
              <a:latin typeface="-apple-system" charset="0"/>
            </a:endParaRPr>
          </a:p>
          <a:p>
            <a:pPr marL="342900" indent="-342900">
              <a:buFont typeface="+mj-lt"/>
              <a:buAutoNum type="alphaLcPeriod"/>
            </a:pPr>
            <a:r>
              <a:rPr lang="zh-CN" altLang="en-US" dirty="0" smtClean="0">
                <a:latin typeface="-apple-system" charset="0"/>
              </a:rPr>
              <a:t>能够</a:t>
            </a:r>
            <a:r>
              <a:rPr lang="zh-CN" altLang="en-US" dirty="0">
                <a:latin typeface="-apple-system" charset="0"/>
              </a:rPr>
              <a:t>指定</a:t>
            </a:r>
            <a:r>
              <a:rPr lang="zh-CN" altLang="en-US" dirty="0" smtClean="0">
                <a:latin typeface="-apple-system" charset="0"/>
              </a:rPr>
              <a:t>导航</a:t>
            </a:r>
            <a:endParaRPr lang="en-US" altLang="zh-CN" dirty="0" smtClean="0">
              <a:latin typeface="-apple-system" charset="0"/>
            </a:endParaRPr>
          </a:p>
          <a:p>
            <a:pPr marL="342900" indent="-342900">
              <a:buFont typeface="+mj-lt"/>
              <a:buAutoNum type="alphaLcPeriod"/>
            </a:pPr>
            <a:r>
              <a:rPr lang="zh-CN" altLang="en-US" dirty="0" smtClean="0">
                <a:latin typeface="-apple-system" charset="0"/>
              </a:rPr>
              <a:t>能够</a:t>
            </a:r>
            <a:r>
              <a:rPr lang="zh-CN" altLang="en-US" dirty="0">
                <a:latin typeface="-apple-system" charset="0"/>
              </a:rPr>
              <a:t>后退导航</a:t>
            </a:r>
            <a:endParaRPr lang="zh-CN" altLang="en-US" b="0" i="0" dirty="0">
              <a:effectLst/>
              <a:latin typeface="-apple-system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4877" y="4498907"/>
            <a:ext cx="17107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>
                <a:solidFill>
                  <a:srgbClr val="4F4F4F"/>
                </a:solidFill>
                <a:latin typeface="-apple-system" charset="0"/>
              </a:rPr>
              <a:t>NavDestination</a:t>
            </a:r>
            <a:endParaRPr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559183" y="498210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无论 </a:t>
            </a:r>
            <a:r>
              <a:rPr lang="en-US" altLang="zh-CN" b="1" dirty="0">
                <a:solidFill>
                  <a:srgbClr val="4F4F4F"/>
                </a:solidFill>
                <a:latin typeface="-apple-system" charset="0"/>
              </a:rPr>
              <a:t>Fragment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 也好，</a:t>
            </a:r>
            <a:r>
              <a:rPr lang="en-US" altLang="zh-CN" b="1" dirty="0">
                <a:solidFill>
                  <a:srgbClr val="4F4F4F"/>
                </a:solidFill>
                <a:latin typeface="-apple-system" charset="0"/>
              </a:rPr>
              <a:t>Activity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 也罢，只要实现了这个接口，对于</a:t>
            </a:r>
            <a:r>
              <a:rPr lang="en-US" altLang="zh-CN" b="1" dirty="0" err="1">
                <a:solidFill>
                  <a:srgbClr val="4F4F4F"/>
                </a:solidFill>
                <a:latin typeface="-apple-system" charset="0"/>
              </a:rPr>
              <a:t>NavController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 来讲，他们都是 </a:t>
            </a:r>
            <a:r>
              <a:rPr lang="en-US" altLang="zh-CN" b="1" dirty="0">
                <a:solidFill>
                  <a:srgbClr val="4F4F4F"/>
                </a:solidFill>
                <a:latin typeface="-apple-system" charset="0"/>
              </a:rPr>
              <a:t>Destination</a:t>
            </a:r>
            <a:r>
              <a:rPr lang="zh-CN" altLang="en-US" b="1" dirty="0">
                <a:solidFill>
                  <a:srgbClr val="4F4F4F"/>
                </a:solidFill>
                <a:latin typeface="-apple-system" charset="0"/>
              </a:rPr>
              <a:t>（目标点）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而已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A_圆角矩形 22"/>
          <p:cNvSpPr/>
          <p:nvPr>
            <p:custDataLst>
              <p:tags r:id="rId1"/>
            </p:custDataLst>
          </p:nvPr>
        </p:nvSpPr>
        <p:spPr>
          <a:xfrm>
            <a:off x="3048000" y="4206584"/>
            <a:ext cx="6098091" cy="297454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dist" defTabSz="1218565"/>
            <a:r>
              <a:rPr lang="en-US" altLang="zh-CN" sz="1335" dirty="0">
                <a:solidFill>
                  <a:srgbClr val="FFFFFF">
                    <a:lumMod val="50000"/>
                  </a:srgbClr>
                </a:solidFill>
                <a:latin typeface="Calibri" panose="020F0502020204030204"/>
                <a:ea typeface="宋体" panose="02010600030101010101" pitchFamily="2" charset="-122"/>
              </a:rPr>
              <a:t>TAHNK YOU FOR WATCHING</a:t>
            </a:r>
            <a:endParaRPr lang="zh-CN" altLang="en-US" sz="1335" dirty="0">
              <a:solidFill>
                <a:srgbClr val="FFFFFF">
                  <a:lumMod val="50000"/>
                </a:srgbClr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460091" y="5476597"/>
            <a:ext cx="3437533" cy="480131"/>
            <a:chOff x="1139058" y="5549903"/>
            <a:chExt cx="3437533" cy="480131"/>
          </a:xfrm>
        </p:grpSpPr>
        <p:grpSp>
          <p:nvGrpSpPr>
            <p:cNvPr id="3" name="PA_组合 23"/>
            <p:cNvGrpSpPr/>
            <p:nvPr>
              <p:custDataLst>
                <p:tags r:id="rId5"/>
              </p:custDataLst>
            </p:nvPr>
          </p:nvGrpSpPr>
          <p:grpSpPr>
            <a:xfrm>
              <a:off x="1139058" y="5609179"/>
              <a:ext cx="359175" cy="360000"/>
              <a:chOff x="801291" y="3535885"/>
              <a:chExt cx="219347" cy="219347"/>
            </a:xfrm>
          </p:grpSpPr>
          <p:sp>
            <p:nvSpPr>
              <p:cNvPr id="25" name="Oval 10"/>
              <p:cNvSpPr>
                <a:spLocks noChangeArrowheads="1"/>
              </p:cNvSpPr>
              <p:nvPr/>
            </p:nvSpPr>
            <p:spPr bwMode="auto">
              <a:xfrm>
                <a:off x="801291" y="3535885"/>
                <a:ext cx="219347" cy="21934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8565"/>
                <a:endParaRPr lang="zh-CN" altLang="en-US" sz="2135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8" name="组合 25"/>
              <p:cNvGrpSpPr/>
              <p:nvPr/>
            </p:nvGrpSpPr>
            <p:grpSpPr>
              <a:xfrm>
                <a:off x="860980" y="3583766"/>
                <a:ext cx="100336" cy="114060"/>
                <a:chOff x="860980" y="3583766"/>
                <a:chExt cx="100336" cy="114060"/>
              </a:xfrm>
            </p:grpSpPr>
            <p:sp>
              <p:nvSpPr>
                <p:cNvPr id="27" name="Freeform 12"/>
                <p:cNvSpPr>
                  <a:spLocks noEditPoints="1"/>
                </p:cNvSpPr>
                <p:nvPr/>
              </p:nvSpPr>
              <p:spPr bwMode="auto">
                <a:xfrm>
                  <a:off x="884050" y="3583766"/>
                  <a:ext cx="53830" cy="53740"/>
                </a:xfrm>
                <a:custGeom>
                  <a:avLst/>
                  <a:gdLst>
                    <a:gd name="T0" fmla="*/ 31 w 62"/>
                    <a:gd name="T1" fmla="*/ 62 h 62"/>
                    <a:gd name="T2" fmla="*/ 0 w 62"/>
                    <a:gd name="T3" fmla="*/ 31 h 62"/>
                    <a:gd name="T4" fmla="*/ 31 w 62"/>
                    <a:gd name="T5" fmla="*/ 0 h 62"/>
                    <a:gd name="T6" fmla="*/ 62 w 62"/>
                    <a:gd name="T7" fmla="*/ 31 h 62"/>
                    <a:gd name="T8" fmla="*/ 31 w 62"/>
                    <a:gd name="T9" fmla="*/ 62 h 62"/>
                    <a:gd name="T10" fmla="*/ 31 w 62"/>
                    <a:gd name="T11" fmla="*/ 11 h 62"/>
                    <a:gd name="T12" fmla="*/ 11 w 62"/>
                    <a:gd name="T13" fmla="*/ 31 h 62"/>
                    <a:gd name="T14" fmla="*/ 31 w 62"/>
                    <a:gd name="T15" fmla="*/ 51 h 62"/>
                    <a:gd name="T16" fmla="*/ 51 w 62"/>
                    <a:gd name="T17" fmla="*/ 31 h 62"/>
                    <a:gd name="T18" fmla="*/ 31 w 62"/>
                    <a:gd name="T19" fmla="*/ 1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2" h="62">
                      <a:moveTo>
                        <a:pt x="31" y="62"/>
                      </a:moveTo>
                      <a:cubicBezTo>
                        <a:pt x="14" y="62"/>
                        <a:pt x="0" y="48"/>
                        <a:pt x="0" y="31"/>
                      </a:cubicBezTo>
                      <a:cubicBezTo>
                        <a:pt x="0" y="14"/>
                        <a:pt x="14" y="0"/>
                        <a:pt x="31" y="0"/>
                      </a:cubicBezTo>
                      <a:cubicBezTo>
                        <a:pt x="48" y="0"/>
                        <a:pt x="62" y="14"/>
                        <a:pt x="62" y="31"/>
                      </a:cubicBezTo>
                      <a:cubicBezTo>
                        <a:pt x="62" y="48"/>
                        <a:pt x="48" y="62"/>
                        <a:pt x="31" y="62"/>
                      </a:cubicBezTo>
                      <a:close/>
                      <a:moveTo>
                        <a:pt x="31" y="11"/>
                      </a:moveTo>
                      <a:cubicBezTo>
                        <a:pt x="20" y="11"/>
                        <a:pt x="11" y="20"/>
                        <a:pt x="11" y="31"/>
                      </a:cubicBezTo>
                      <a:cubicBezTo>
                        <a:pt x="11" y="42"/>
                        <a:pt x="20" y="51"/>
                        <a:pt x="31" y="51"/>
                      </a:cubicBezTo>
                      <a:cubicBezTo>
                        <a:pt x="42" y="51"/>
                        <a:pt x="51" y="42"/>
                        <a:pt x="51" y="31"/>
                      </a:cubicBezTo>
                      <a:cubicBezTo>
                        <a:pt x="51" y="20"/>
                        <a:pt x="42" y="11"/>
                        <a:pt x="31" y="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8565"/>
                  <a:endParaRPr lang="zh-CN" altLang="en-US" sz="2135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8" name="Freeform 13"/>
                <p:cNvSpPr/>
                <p:nvPr/>
              </p:nvSpPr>
              <p:spPr bwMode="auto">
                <a:xfrm>
                  <a:off x="860980" y="3643355"/>
                  <a:ext cx="100336" cy="54471"/>
                </a:xfrm>
                <a:custGeom>
                  <a:avLst/>
                  <a:gdLst>
                    <a:gd name="T0" fmla="*/ 111 w 116"/>
                    <a:gd name="T1" fmla="*/ 63 h 63"/>
                    <a:gd name="T2" fmla="*/ 105 w 116"/>
                    <a:gd name="T3" fmla="*/ 58 h 63"/>
                    <a:gd name="T4" fmla="*/ 58 w 116"/>
                    <a:gd name="T5" fmla="*/ 11 h 63"/>
                    <a:gd name="T6" fmla="*/ 11 w 116"/>
                    <a:gd name="T7" fmla="*/ 58 h 63"/>
                    <a:gd name="T8" fmla="*/ 6 w 116"/>
                    <a:gd name="T9" fmla="*/ 63 h 63"/>
                    <a:gd name="T10" fmla="*/ 0 w 116"/>
                    <a:gd name="T11" fmla="*/ 58 h 63"/>
                    <a:gd name="T12" fmla="*/ 58 w 116"/>
                    <a:gd name="T13" fmla="*/ 0 h 63"/>
                    <a:gd name="T14" fmla="*/ 116 w 116"/>
                    <a:gd name="T15" fmla="*/ 58 h 63"/>
                    <a:gd name="T16" fmla="*/ 111 w 116"/>
                    <a:gd name="T17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63">
                      <a:moveTo>
                        <a:pt x="111" y="63"/>
                      </a:moveTo>
                      <a:cubicBezTo>
                        <a:pt x="108" y="63"/>
                        <a:pt x="105" y="61"/>
                        <a:pt x="105" y="58"/>
                      </a:cubicBezTo>
                      <a:cubicBezTo>
                        <a:pt x="105" y="32"/>
                        <a:pt x="84" y="11"/>
                        <a:pt x="58" y="11"/>
                      </a:cubicBezTo>
                      <a:cubicBezTo>
                        <a:pt x="32" y="11"/>
                        <a:pt x="11" y="32"/>
                        <a:pt x="11" y="58"/>
                      </a:cubicBezTo>
                      <a:cubicBezTo>
                        <a:pt x="11" y="61"/>
                        <a:pt x="9" y="63"/>
                        <a:pt x="6" y="63"/>
                      </a:cubicBezTo>
                      <a:cubicBezTo>
                        <a:pt x="3" y="63"/>
                        <a:pt x="0" y="61"/>
                        <a:pt x="0" y="58"/>
                      </a:cubicBezTo>
                      <a:cubicBezTo>
                        <a:pt x="0" y="26"/>
                        <a:pt x="26" y="0"/>
                        <a:pt x="58" y="0"/>
                      </a:cubicBezTo>
                      <a:cubicBezTo>
                        <a:pt x="90" y="0"/>
                        <a:pt x="116" y="26"/>
                        <a:pt x="116" y="58"/>
                      </a:cubicBezTo>
                      <a:cubicBezTo>
                        <a:pt x="116" y="61"/>
                        <a:pt x="114" y="63"/>
                        <a:pt x="111" y="6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8565"/>
                  <a:endParaRPr lang="zh-CN" altLang="en-US" sz="2135">
                    <a:solidFill>
                      <a:srgbClr val="FFFF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34" name="PA_文本框 19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1384692" y="5549903"/>
              <a:ext cx="3191899" cy="4801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>
                <a:lnSpc>
                  <a:spcPct val="140000"/>
                </a:lnSpc>
              </a:pP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主讲老师</a:t>
              </a:r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Zero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  <a:sym typeface="等线" panose="02010600030101010101" charset="-122"/>
                </a:rPr>
                <a:t>2962938812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2"/>
          <p:cNvGrpSpPr/>
          <p:nvPr/>
        </p:nvGrpSpPr>
        <p:grpSpPr>
          <a:xfrm>
            <a:off x="6359105" y="5531207"/>
            <a:ext cx="4028342" cy="369332"/>
            <a:chOff x="4060522" y="5638470"/>
            <a:chExt cx="4028342" cy="369332"/>
          </a:xfrm>
        </p:grpSpPr>
        <p:grpSp>
          <p:nvGrpSpPr>
            <p:cNvPr id="10" name="PA_组合 14"/>
            <p:cNvGrpSpPr/>
            <p:nvPr>
              <p:custDataLst>
                <p:tags r:id="rId3"/>
              </p:custDataLst>
            </p:nvPr>
          </p:nvGrpSpPr>
          <p:grpSpPr bwMode="auto">
            <a:xfrm>
              <a:off x="4060522" y="5643136"/>
              <a:ext cx="360000" cy="360000"/>
              <a:chOff x="4248" y="3024"/>
              <a:chExt cx="600" cy="599"/>
            </a:xfrm>
          </p:grpSpPr>
          <p:sp>
            <p:nvSpPr>
              <p:cNvPr id="30" name="Oval 15"/>
              <p:cNvSpPr>
                <a:spLocks noChangeArrowheads="1"/>
              </p:cNvSpPr>
              <p:nvPr/>
            </p:nvSpPr>
            <p:spPr bwMode="auto">
              <a:xfrm>
                <a:off x="4248" y="3024"/>
                <a:ext cx="600" cy="599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8565"/>
                <a:endParaRPr lang="zh-CN" altLang="en-US" sz="2135">
                  <a:solidFill>
                    <a:srgbClr val="333333">
                      <a:lumMod val="65000"/>
                      <a:lumOff val="35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1" name="Group 16"/>
              <p:cNvGrpSpPr/>
              <p:nvPr/>
            </p:nvGrpSpPr>
            <p:grpSpPr bwMode="auto">
              <a:xfrm>
                <a:off x="4441" y="3144"/>
                <a:ext cx="215" cy="345"/>
                <a:chOff x="4441" y="3144"/>
                <a:chExt cx="215" cy="345"/>
              </a:xfrm>
            </p:grpSpPr>
            <p:sp>
              <p:nvSpPr>
                <p:cNvPr id="32" name="Freeform 17"/>
                <p:cNvSpPr>
                  <a:spLocks noEditPoints="1"/>
                </p:cNvSpPr>
                <p:nvPr/>
              </p:nvSpPr>
              <p:spPr bwMode="auto">
                <a:xfrm>
                  <a:off x="4474" y="3144"/>
                  <a:ext cx="149" cy="253"/>
                </a:xfrm>
                <a:custGeom>
                  <a:avLst/>
                  <a:gdLst>
                    <a:gd name="T0" fmla="*/ 31 w 63"/>
                    <a:gd name="T1" fmla="*/ 107 h 107"/>
                    <a:gd name="T2" fmla="*/ 63 w 63"/>
                    <a:gd name="T3" fmla="*/ 78 h 107"/>
                    <a:gd name="T4" fmla="*/ 63 w 63"/>
                    <a:gd name="T5" fmla="*/ 29 h 107"/>
                    <a:gd name="T6" fmla="*/ 31 w 63"/>
                    <a:gd name="T7" fmla="*/ 0 h 107"/>
                    <a:gd name="T8" fmla="*/ 0 w 63"/>
                    <a:gd name="T9" fmla="*/ 29 h 107"/>
                    <a:gd name="T10" fmla="*/ 0 w 63"/>
                    <a:gd name="T11" fmla="*/ 78 h 107"/>
                    <a:gd name="T12" fmla="*/ 31 w 63"/>
                    <a:gd name="T13" fmla="*/ 107 h 107"/>
                    <a:gd name="T14" fmla="*/ 10 w 63"/>
                    <a:gd name="T15" fmla="*/ 29 h 107"/>
                    <a:gd name="T16" fmla="*/ 31 w 63"/>
                    <a:gd name="T17" fmla="*/ 10 h 107"/>
                    <a:gd name="T18" fmla="*/ 53 w 63"/>
                    <a:gd name="T19" fmla="*/ 29 h 107"/>
                    <a:gd name="T20" fmla="*/ 53 w 63"/>
                    <a:gd name="T21" fmla="*/ 78 h 107"/>
                    <a:gd name="T22" fmla="*/ 31 w 63"/>
                    <a:gd name="T23" fmla="*/ 97 h 107"/>
                    <a:gd name="T24" fmla="*/ 10 w 63"/>
                    <a:gd name="T25" fmla="*/ 78 h 107"/>
                    <a:gd name="T26" fmla="*/ 10 w 63"/>
                    <a:gd name="T27" fmla="*/ 29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3" h="107">
                      <a:moveTo>
                        <a:pt x="31" y="107"/>
                      </a:moveTo>
                      <a:cubicBezTo>
                        <a:pt x="49" y="107"/>
                        <a:pt x="63" y="94"/>
                        <a:pt x="63" y="78"/>
                      </a:cubicBezTo>
                      <a:cubicBezTo>
                        <a:pt x="63" y="29"/>
                        <a:pt x="63" y="29"/>
                        <a:pt x="63" y="29"/>
                      </a:cubicBezTo>
                      <a:cubicBezTo>
                        <a:pt x="63" y="13"/>
                        <a:pt x="49" y="0"/>
                        <a:pt x="31" y="0"/>
                      </a:cubicBezTo>
                      <a:cubicBezTo>
                        <a:pt x="14" y="0"/>
                        <a:pt x="0" y="13"/>
                        <a:pt x="0" y="29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0" y="94"/>
                        <a:pt x="14" y="107"/>
                        <a:pt x="31" y="107"/>
                      </a:cubicBezTo>
                      <a:close/>
                      <a:moveTo>
                        <a:pt x="10" y="29"/>
                      </a:moveTo>
                      <a:cubicBezTo>
                        <a:pt x="10" y="18"/>
                        <a:pt x="19" y="10"/>
                        <a:pt x="31" y="10"/>
                      </a:cubicBezTo>
                      <a:cubicBezTo>
                        <a:pt x="43" y="10"/>
                        <a:pt x="53" y="18"/>
                        <a:pt x="53" y="29"/>
                      </a:cubicBezTo>
                      <a:cubicBezTo>
                        <a:pt x="53" y="78"/>
                        <a:pt x="53" y="78"/>
                        <a:pt x="53" y="78"/>
                      </a:cubicBezTo>
                      <a:cubicBezTo>
                        <a:pt x="53" y="88"/>
                        <a:pt x="43" y="97"/>
                        <a:pt x="31" y="97"/>
                      </a:cubicBezTo>
                      <a:cubicBezTo>
                        <a:pt x="19" y="97"/>
                        <a:pt x="10" y="88"/>
                        <a:pt x="10" y="78"/>
                      </a:cubicBezTo>
                      <a:lnTo>
                        <a:pt x="10" y="2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8565"/>
                  <a:endParaRPr lang="zh-CN" altLang="en-US" sz="2135">
                    <a:solidFill>
                      <a:srgbClr val="333333">
                        <a:lumMod val="65000"/>
                        <a:lumOff val="35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3" name="Freeform 18"/>
                <p:cNvSpPr/>
                <p:nvPr/>
              </p:nvSpPr>
              <p:spPr bwMode="auto">
                <a:xfrm>
                  <a:off x="4441" y="3267"/>
                  <a:ext cx="215" cy="222"/>
                </a:xfrm>
                <a:custGeom>
                  <a:avLst/>
                  <a:gdLst>
                    <a:gd name="T0" fmla="*/ 86 w 91"/>
                    <a:gd name="T1" fmla="*/ 0 h 94"/>
                    <a:gd name="T2" fmla="*/ 81 w 91"/>
                    <a:gd name="T3" fmla="*/ 5 h 94"/>
                    <a:gd name="T4" fmla="*/ 81 w 91"/>
                    <a:gd name="T5" fmla="*/ 28 h 94"/>
                    <a:gd name="T6" fmla="*/ 45 w 91"/>
                    <a:gd name="T7" fmla="*/ 59 h 94"/>
                    <a:gd name="T8" fmla="*/ 10 w 91"/>
                    <a:gd name="T9" fmla="*/ 28 h 94"/>
                    <a:gd name="T10" fmla="*/ 10 w 91"/>
                    <a:gd name="T11" fmla="*/ 5 h 94"/>
                    <a:gd name="T12" fmla="*/ 5 w 91"/>
                    <a:gd name="T13" fmla="*/ 0 h 94"/>
                    <a:gd name="T14" fmla="*/ 0 w 91"/>
                    <a:gd name="T15" fmla="*/ 5 h 94"/>
                    <a:gd name="T16" fmla="*/ 0 w 91"/>
                    <a:gd name="T17" fmla="*/ 28 h 94"/>
                    <a:gd name="T18" fmla="*/ 40 w 91"/>
                    <a:gd name="T19" fmla="*/ 69 h 94"/>
                    <a:gd name="T20" fmla="*/ 40 w 91"/>
                    <a:gd name="T21" fmla="*/ 84 h 94"/>
                    <a:gd name="T22" fmla="*/ 20 w 91"/>
                    <a:gd name="T23" fmla="*/ 84 h 94"/>
                    <a:gd name="T24" fmla="*/ 15 w 91"/>
                    <a:gd name="T25" fmla="*/ 89 h 94"/>
                    <a:gd name="T26" fmla="*/ 20 w 91"/>
                    <a:gd name="T27" fmla="*/ 94 h 94"/>
                    <a:gd name="T28" fmla="*/ 70 w 91"/>
                    <a:gd name="T29" fmla="*/ 94 h 94"/>
                    <a:gd name="T30" fmla="*/ 75 w 91"/>
                    <a:gd name="T31" fmla="*/ 89 h 94"/>
                    <a:gd name="T32" fmla="*/ 70 w 91"/>
                    <a:gd name="T33" fmla="*/ 84 h 94"/>
                    <a:gd name="T34" fmla="*/ 50 w 91"/>
                    <a:gd name="T35" fmla="*/ 84 h 94"/>
                    <a:gd name="T36" fmla="*/ 50 w 91"/>
                    <a:gd name="T37" fmla="*/ 69 h 94"/>
                    <a:gd name="T38" fmla="*/ 91 w 91"/>
                    <a:gd name="T39" fmla="*/ 28 h 94"/>
                    <a:gd name="T40" fmla="*/ 91 w 91"/>
                    <a:gd name="T41" fmla="*/ 5 h 94"/>
                    <a:gd name="T42" fmla="*/ 86 w 91"/>
                    <a:gd name="T43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1" h="94">
                      <a:moveTo>
                        <a:pt x="86" y="0"/>
                      </a:moveTo>
                      <a:cubicBezTo>
                        <a:pt x="83" y="0"/>
                        <a:pt x="81" y="3"/>
                        <a:pt x="81" y="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81" y="45"/>
                        <a:pt x="65" y="59"/>
                        <a:pt x="45" y="59"/>
                      </a:cubicBezTo>
                      <a:cubicBezTo>
                        <a:pt x="26" y="59"/>
                        <a:pt x="10" y="45"/>
                        <a:pt x="10" y="28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0" y="2"/>
                        <a:pt x="8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49"/>
                        <a:pt x="18" y="67"/>
                        <a:pt x="40" y="69"/>
                      </a:cubicBezTo>
                      <a:cubicBezTo>
                        <a:pt x="40" y="84"/>
                        <a:pt x="40" y="84"/>
                        <a:pt x="40" y="84"/>
                      </a:cubicBezTo>
                      <a:cubicBezTo>
                        <a:pt x="20" y="84"/>
                        <a:pt x="20" y="84"/>
                        <a:pt x="20" y="84"/>
                      </a:cubicBezTo>
                      <a:cubicBezTo>
                        <a:pt x="18" y="84"/>
                        <a:pt x="15" y="86"/>
                        <a:pt x="15" y="89"/>
                      </a:cubicBezTo>
                      <a:cubicBezTo>
                        <a:pt x="15" y="92"/>
                        <a:pt x="18" y="94"/>
                        <a:pt x="20" y="94"/>
                      </a:cubicBezTo>
                      <a:cubicBezTo>
                        <a:pt x="70" y="94"/>
                        <a:pt x="70" y="94"/>
                        <a:pt x="70" y="94"/>
                      </a:cubicBezTo>
                      <a:cubicBezTo>
                        <a:pt x="73" y="94"/>
                        <a:pt x="75" y="92"/>
                        <a:pt x="75" y="89"/>
                      </a:cubicBezTo>
                      <a:cubicBezTo>
                        <a:pt x="75" y="86"/>
                        <a:pt x="73" y="84"/>
                        <a:pt x="70" y="84"/>
                      </a:cubicBezTo>
                      <a:cubicBezTo>
                        <a:pt x="50" y="84"/>
                        <a:pt x="50" y="84"/>
                        <a:pt x="50" y="84"/>
                      </a:cubicBezTo>
                      <a:cubicBezTo>
                        <a:pt x="50" y="69"/>
                        <a:pt x="50" y="69"/>
                        <a:pt x="50" y="69"/>
                      </a:cubicBezTo>
                      <a:cubicBezTo>
                        <a:pt x="73" y="67"/>
                        <a:pt x="91" y="49"/>
                        <a:pt x="91" y="28"/>
                      </a:cubicBezTo>
                      <a:cubicBezTo>
                        <a:pt x="91" y="5"/>
                        <a:pt x="91" y="5"/>
                        <a:pt x="91" y="5"/>
                      </a:cubicBezTo>
                      <a:cubicBezTo>
                        <a:pt x="91" y="3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8565"/>
                  <a:endParaRPr lang="zh-CN" altLang="en-US" sz="2135">
                    <a:solidFill>
                      <a:srgbClr val="333333">
                        <a:lumMod val="65000"/>
                        <a:lumOff val="35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35" name="PA_文本框 20"/>
            <p:cNvSpPr txBox="1"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4411254" y="5638470"/>
              <a:ext cx="3677610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1218565"/>
              <a:r>
                <a:rPr lang="zh-CN" altLang="en-US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课程咨询依娜老师：</a:t>
              </a:r>
              <a:r>
                <a:rPr lang="en-US" altLang="zh-CN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2133576719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PA_组合 20"/>
          <p:cNvGrpSpPr/>
          <p:nvPr>
            <p:custDataLst>
              <p:tags r:id="rId2"/>
            </p:custDataLst>
          </p:nvPr>
        </p:nvGrpSpPr>
        <p:grpSpPr>
          <a:xfrm>
            <a:off x="0" y="3928725"/>
            <a:ext cx="12192000" cy="271486"/>
            <a:chOff x="2190216" y="0"/>
            <a:chExt cx="7128792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13" name="组合 48"/>
          <p:cNvGrpSpPr/>
          <p:nvPr/>
        </p:nvGrpSpPr>
        <p:grpSpPr>
          <a:xfrm>
            <a:off x="3411209" y="429583"/>
            <a:ext cx="5296253" cy="5015263"/>
            <a:chOff x="2666060" y="1779854"/>
            <a:chExt cx="4914727" cy="4653979"/>
          </a:xfrm>
        </p:grpSpPr>
        <p:sp>
          <p:nvSpPr>
            <p:cNvPr id="50" name="任意多边形: 形状 11"/>
            <p:cNvSpPr/>
            <p:nvPr/>
          </p:nvSpPr>
          <p:spPr>
            <a:xfrm>
              <a:off x="3099814" y="1923978"/>
              <a:ext cx="3909150" cy="3808316"/>
            </a:xfrm>
            <a:custGeom>
              <a:avLst/>
              <a:gdLst>
                <a:gd name="connsiteX0" fmla="*/ 177959 w 3909150"/>
                <a:gd name="connsiteY0" fmla="*/ 2265850 h 3808316"/>
                <a:gd name="connsiteX1" fmla="*/ 1444052 w 3909150"/>
                <a:gd name="connsiteY1" fmla="*/ 3771093 h 3808316"/>
                <a:gd name="connsiteX2" fmla="*/ 3371325 w 3909150"/>
                <a:gd name="connsiteY2" fmla="*/ 3194317 h 3808316"/>
                <a:gd name="connsiteX3" fmla="*/ 3905898 w 3909150"/>
                <a:gd name="connsiteY3" fmla="*/ 1506194 h 3808316"/>
                <a:gd name="connsiteX4" fmla="*/ 3202513 w 3909150"/>
                <a:gd name="connsiteY4" fmla="*/ 127560 h 3808316"/>
                <a:gd name="connsiteX5" fmla="*/ 1387781 w 3909150"/>
                <a:gd name="connsiteY5" fmla="*/ 113493 h 3808316"/>
                <a:gd name="connsiteX6" fmla="*/ 459313 w 3909150"/>
                <a:gd name="connsiteY6" fmla="*/ 591794 h 3808316"/>
                <a:gd name="connsiteX7" fmla="*/ 37282 w 3909150"/>
                <a:gd name="connsiteY7" fmla="*/ 1646871 h 3808316"/>
                <a:gd name="connsiteX8" fmla="*/ 177959 w 3909150"/>
                <a:gd name="connsiteY8" fmla="*/ 2265850 h 38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9150" h="3808316">
                  <a:moveTo>
                    <a:pt x="177959" y="2265850"/>
                  </a:moveTo>
                  <a:cubicBezTo>
                    <a:pt x="412421" y="2619887"/>
                    <a:pt x="911824" y="3616349"/>
                    <a:pt x="1444052" y="3771093"/>
                  </a:cubicBezTo>
                  <a:cubicBezTo>
                    <a:pt x="1976280" y="3925837"/>
                    <a:pt x="2961017" y="3571800"/>
                    <a:pt x="3371325" y="3194317"/>
                  </a:cubicBezTo>
                  <a:cubicBezTo>
                    <a:pt x="3781633" y="2816834"/>
                    <a:pt x="3934033" y="2017320"/>
                    <a:pt x="3905898" y="1506194"/>
                  </a:cubicBezTo>
                  <a:cubicBezTo>
                    <a:pt x="3877763" y="995068"/>
                    <a:pt x="3622199" y="359677"/>
                    <a:pt x="3202513" y="127560"/>
                  </a:cubicBezTo>
                  <a:cubicBezTo>
                    <a:pt x="2782827" y="-104557"/>
                    <a:pt x="1844981" y="36121"/>
                    <a:pt x="1387781" y="113493"/>
                  </a:cubicBezTo>
                  <a:cubicBezTo>
                    <a:pt x="930581" y="190865"/>
                    <a:pt x="684396" y="336231"/>
                    <a:pt x="459313" y="591794"/>
                  </a:cubicBezTo>
                  <a:cubicBezTo>
                    <a:pt x="234230" y="847357"/>
                    <a:pt x="81830" y="1360828"/>
                    <a:pt x="37282" y="1646871"/>
                  </a:cubicBezTo>
                  <a:cubicBezTo>
                    <a:pt x="-7266" y="1932914"/>
                    <a:pt x="-56503" y="1911813"/>
                    <a:pt x="177959" y="2265850"/>
                  </a:cubicBezTo>
                  <a:close/>
                </a:path>
              </a:pathLst>
            </a:cu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任意多边形: 形状 10"/>
            <p:cNvSpPr/>
            <p:nvPr/>
          </p:nvSpPr>
          <p:spPr>
            <a:xfrm>
              <a:off x="3099814" y="2052932"/>
              <a:ext cx="3909150" cy="3808316"/>
            </a:xfrm>
            <a:custGeom>
              <a:avLst/>
              <a:gdLst>
                <a:gd name="connsiteX0" fmla="*/ 177959 w 3909150"/>
                <a:gd name="connsiteY0" fmla="*/ 2265850 h 3808316"/>
                <a:gd name="connsiteX1" fmla="*/ 1444052 w 3909150"/>
                <a:gd name="connsiteY1" fmla="*/ 3771093 h 3808316"/>
                <a:gd name="connsiteX2" fmla="*/ 3371325 w 3909150"/>
                <a:gd name="connsiteY2" fmla="*/ 3194317 h 3808316"/>
                <a:gd name="connsiteX3" fmla="*/ 3905898 w 3909150"/>
                <a:gd name="connsiteY3" fmla="*/ 1506194 h 3808316"/>
                <a:gd name="connsiteX4" fmla="*/ 3202513 w 3909150"/>
                <a:gd name="connsiteY4" fmla="*/ 127560 h 3808316"/>
                <a:gd name="connsiteX5" fmla="*/ 1387781 w 3909150"/>
                <a:gd name="connsiteY5" fmla="*/ 113493 h 3808316"/>
                <a:gd name="connsiteX6" fmla="*/ 459313 w 3909150"/>
                <a:gd name="connsiteY6" fmla="*/ 591794 h 3808316"/>
                <a:gd name="connsiteX7" fmla="*/ 37282 w 3909150"/>
                <a:gd name="connsiteY7" fmla="*/ 1646871 h 3808316"/>
                <a:gd name="connsiteX8" fmla="*/ 177959 w 3909150"/>
                <a:gd name="connsiteY8" fmla="*/ 2265850 h 38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9150" h="3808316">
                  <a:moveTo>
                    <a:pt x="177959" y="2265850"/>
                  </a:moveTo>
                  <a:cubicBezTo>
                    <a:pt x="412421" y="2619887"/>
                    <a:pt x="911824" y="3616349"/>
                    <a:pt x="1444052" y="3771093"/>
                  </a:cubicBezTo>
                  <a:cubicBezTo>
                    <a:pt x="1976280" y="3925837"/>
                    <a:pt x="2961017" y="3571800"/>
                    <a:pt x="3371325" y="3194317"/>
                  </a:cubicBezTo>
                  <a:cubicBezTo>
                    <a:pt x="3781633" y="2816834"/>
                    <a:pt x="3934033" y="2017320"/>
                    <a:pt x="3905898" y="1506194"/>
                  </a:cubicBezTo>
                  <a:cubicBezTo>
                    <a:pt x="3877763" y="995068"/>
                    <a:pt x="3622199" y="359677"/>
                    <a:pt x="3202513" y="127560"/>
                  </a:cubicBezTo>
                  <a:cubicBezTo>
                    <a:pt x="2782827" y="-104557"/>
                    <a:pt x="1844981" y="36121"/>
                    <a:pt x="1387781" y="113493"/>
                  </a:cubicBezTo>
                  <a:cubicBezTo>
                    <a:pt x="930581" y="190865"/>
                    <a:pt x="684396" y="336231"/>
                    <a:pt x="459313" y="591794"/>
                  </a:cubicBezTo>
                  <a:cubicBezTo>
                    <a:pt x="234230" y="847357"/>
                    <a:pt x="81830" y="1360828"/>
                    <a:pt x="37282" y="1646871"/>
                  </a:cubicBezTo>
                  <a:cubicBezTo>
                    <a:pt x="-7266" y="1932914"/>
                    <a:pt x="-56503" y="1911813"/>
                    <a:pt x="177959" y="22658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任意多边形: 形状 12"/>
            <p:cNvSpPr/>
            <p:nvPr/>
          </p:nvSpPr>
          <p:spPr>
            <a:xfrm>
              <a:off x="3533568" y="2124994"/>
              <a:ext cx="3909150" cy="3808316"/>
            </a:xfrm>
            <a:custGeom>
              <a:avLst/>
              <a:gdLst>
                <a:gd name="connsiteX0" fmla="*/ 177959 w 3909150"/>
                <a:gd name="connsiteY0" fmla="*/ 2265850 h 3808316"/>
                <a:gd name="connsiteX1" fmla="*/ 1444052 w 3909150"/>
                <a:gd name="connsiteY1" fmla="*/ 3771093 h 3808316"/>
                <a:gd name="connsiteX2" fmla="*/ 3371325 w 3909150"/>
                <a:gd name="connsiteY2" fmla="*/ 3194317 h 3808316"/>
                <a:gd name="connsiteX3" fmla="*/ 3905898 w 3909150"/>
                <a:gd name="connsiteY3" fmla="*/ 1506194 h 3808316"/>
                <a:gd name="connsiteX4" fmla="*/ 3202513 w 3909150"/>
                <a:gd name="connsiteY4" fmla="*/ 127560 h 3808316"/>
                <a:gd name="connsiteX5" fmla="*/ 1387781 w 3909150"/>
                <a:gd name="connsiteY5" fmla="*/ 113493 h 3808316"/>
                <a:gd name="connsiteX6" fmla="*/ 459313 w 3909150"/>
                <a:gd name="connsiteY6" fmla="*/ 591794 h 3808316"/>
                <a:gd name="connsiteX7" fmla="*/ 37282 w 3909150"/>
                <a:gd name="connsiteY7" fmla="*/ 1646871 h 3808316"/>
                <a:gd name="connsiteX8" fmla="*/ 177959 w 3909150"/>
                <a:gd name="connsiteY8" fmla="*/ 2265850 h 38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9150" h="3808316">
                  <a:moveTo>
                    <a:pt x="177959" y="2265850"/>
                  </a:moveTo>
                  <a:cubicBezTo>
                    <a:pt x="412421" y="2619887"/>
                    <a:pt x="911824" y="3616349"/>
                    <a:pt x="1444052" y="3771093"/>
                  </a:cubicBezTo>
                  <a:cubicBezTo>
                    <a:pt x="1976280" y="3925837"/>
                    <a:pt x="2961017" y="3571800"/>
                    <a:pt x="3371325" y="3194317"/>
                  </a:cubicBezTo>
                  <a:cubicBezTo>
                    <a:pt x="3781633" y="2816834"/>
                    <a:pt x="3934033" y="2017320"/>
                    <a:pt x="3905898" y="1506194"/>
                  </a:cubicBezTo>
                  <a:cubicBezTo>
                    <a:pt x="3877763" y="995068"/>
                    <a:pt x="3622199" y="359677"/>
                    <a:pt x="3202513" y="127560"/>
                  </a:cubicBezTo>
                  <a:cubicBezTo>
                    <a:pt x="2782827" y="-104557"/>
                    <a:pt x="1844981" y="36121"/>
                    <a:pt x="1387781" y="113493"/>
                  </a:cubicBezTo>
                  <a:cubicBezTo>
                    <a:pt x="930581" y="190865"/>
                    <a:pt x="684396" y="336231"/>
                    <a:pt x="459313" y="591794"/>
                  </a:cubicBezTo>
                  <a:cubicBezTo>
                    <a:pt x="234230" y="847357"/>
                    <a:pt x="81830" y="1360828"/>
                    <a:pt x="37282" y="1646871"/>
                  </a:cubicBezTo>
                  <a:cubicBezTo>
                    <a:pt x="-7266" y="1932914"/>
                    <a:pt x="-56503" y="1911813"/>
                    <a:pt x="177959" y="2265850"/>
                  </a:cubicBezTo>
                  <a:close/>
                </a:path>
              </a:pathLst>
            </a:cu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任意多边形: 形状 13"/>
            <p:cNvSpPr/>
            <p:nvPr/>
          </p:nvSpPr>
          <p:spPr>
            <a:xfrm>
              <a:off x="2666060" y="1980870"/>
              <a:ext cx="3909150" cy="3808316"/>
            </a:xfrm>
            <a:custGeom>
              <a:avLst/>
              <a:gdLst>
                <a:gd name="connsiteX0" fmla="*/ 177959 w 3909150"/>
                <a:gd name="connsiteY0" fmla="*/ 2265850 h 3808316"/>
                <a:gd name="connsiteX1" fmla="*/ 1444052 w 3909150"/>
                <a:gd name="connsiteY1" fmla="*/ 3771093 h 3808316"/>
                <a:gd name="connsiteX2" fmla="*/ 3371325 w 3909150"/>
                <a:gd name="connsiteY2" fmla="*/ 3194317 h 3808316"/>
                <a:gd name="connsiteX3" fmla="*/ 3905898 w 3909150"/>
                <a:gd name="connsiteY3" fmla="*/ 1506194 h 3808316"/>
                <a:gd name="connsiteX4" fmla="*/ 3202513 w 3909150"/>
                <a:gd name="connsiteY4" fmla="*/ 127560 h 3808316"/>
                <a:gd name="connsiteX5" fmla="*/ 1387781 w 3909150"/>
                <a:gd name="connsiteY5" fmla="*/ 113493 h 3808316"/>
                <a:gd name="connsiteX6" fmla="*/ 459313 w 3909150"/>
                <a:gd name="connsiteY6" fmla="*/ 591794 h 3808316"/>
                <a:gd name="connsiteX7" fmla="*/ 37282 w 3909150"/>
                <a:gd name="connsiteY7" fmla="*/ 1646871 h 3808316"/>
                <a:gd name="connsiteX8" fmla="*/ 177959 w 3909150"/>
                <a:gd name="connsiteY8" fmla="*/ 2265850 h 38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9150" h="3808316">
                  <a:moveTo>
                    <a:pt x="177959" y="2265850"/>
                  </a:moveTo>
                  <a:cubicBezTo>
                    <a:pt x="412421" y="2619887"/>
                    <a:pt x="911824" y="3616349"/>
                    <a:pt x="1444052" y="3771093"/>
                  </a:cubicBezTo>
                  <a:cubicBezTo>
                    <a:pt x="1976280" y="3925837"/>
                    <a:pt x="2961017" y="3571800"/>
                    <a:pt x="3371325" y="3194317"/>
                  </a:cubicBezTo>
                  <a:cubicBezTo>
                    <a:pt x="3781633" y="2816834"/>
                    <a:pt x="3934033" y="2017320"/>
                    <a:pt x="3905898" y="1506194"/>
                  </a:cubicBezTo>
                  <a:cubicBezTo>
                    <a:pt x="3877763" y="995068"/>
                    <a:pt x="3622199" y="359677"/>
                    <a:pt x="3202513" y="127560"/>
                  </a:cubicBezTo>
                  <a:cubicBezTo>
                    <a:pt x="2782827" y="-104557"/>
                    <a:pt x="1844981" y="36121"/>
                    <a:pt x="1387781" y="113493"/>
                  </a:cubicBezTo>
                  <a:cubicBezTo>
                    <a:pt x="930581" y="190865"/>
                    <a:pt x="684396" y="336231"/>
                    <a:pt x="459313" y="591794"/>
                  </a:cubicBezTo>
                  <a:cubicBezTo>
                    <a:pt x="234230" y="847357"/>
                    <a:pt x="81830" y="1360828"/>
                    <a:pt x="37282" y="1646871"/>
                  </a:cubicBezTo>
                  <a:cubicBezTo>
                    <a:pt x="-7266" y="1932914"/>
                    <a:pt x="-56503" y="1911813"/>
                    <a:pt x="177959" y="2265850"/>
                  </a:cubicBezTo>
                  <a:close/>
                </a:path>
              </a:pathLst>
            </a:cu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14"/>
            <p:cNvSpPr/>
            <p:nvPr/>
          </p:nvSpPr>
          <p:spPr>
            <a:xfrm>
              <a:off x="3099814" y="2253948"/>
              <a:ext cx="3909150" cy="3808316"/>
            </a:xfrm>
            <a:custGeom>
              <a:avLst/>
              <a:gdLst>
                <a:gd name="connsiteX0" fmla="*/ 177959 w 3909150"/>
                <a:gd name="connsiteY0" fmla="*/ 2265850 h 3808316"/>
                <a:gd name="connsiteX1" fmla="*/ 1444052 w 3909150"/>
                <a:gd name="connsiteY1" fmla="*/ 3771093 h 3808316"/>
                <a:gd name="connsiteX2" fmla="*/ 3371325 w 3909150"/>
                <a:gd name="connsiteY2" fmla="*/ 3194317 h 3808316"/>
                <a:gd name="connsiteX3" fmla="*/ 3905898 w 3909150"/>
                <a:gd name="connsiteY3" fmla="*/ 1506194 h 3808316"/>
                <a:gd name="connsiteX4" fmla="*/ 3202513 w 3909150"/>
                <a:gd name="connsiteY4" fmla="*/ 127560 h 3808316"/>
                <a:gd name="connsiteX5" fmla="*/ 1387781 w 3909150"/>
                <a:gd name="connsiteY5" fmla="*/ 113493 h 3808316"/>
                <a:gd name="connsiteX6" fmla="*/ 459313 w 3909150"/>
                <a:gd name="connsiteY6" fmla="*/ 591794 h 3808316"/>
                <a:gd name="connsiteX7" fmla="*/ 37282 w 3909150"/>
                <a:gd name="connsiteY7" fmla="*/ 1646871 h 3808316"/>
                <a:gd name="connsiteX8" fmla="*/ 177959 w 3909150"/>
                <a:gd name="connsiteY8" fmla="*/ 2265850 h 38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9150" h="3808316">
                  <a:moveTo>
                    <a:pt x="177959" y="2265850"/>
                  </a:moveTo>
                  <a:cubicBezTo>
                    <a:pt x="412421" y="2619887"/>
                    <a:pt x="911824" y="3616349"/>
                    <a:pt x="1444052" y="3771093"/>
                  </a:cubicBezTo>
                  <a:cubicBezTo>
                    <a:pt x="1976280" y="3925837"/>
                    <a:pt x="2961017" y="3571800"/>
                    <a:pt x="3371325" y="3194317"/>
                  </a:cubicBezTo>
                  <a:cubicBezTo>
                    <a:pt x="3781633" y="2816834"/>
                    <a:pt x="3934033" y="2017320"/>
                    <a:pt x="3905898" y="1506194"/>
                  </a:cubicBezTo>
                  <a:cubicBezTo>
                    <a:pt x="3877763" y="995068"/>
                    <a:pt x="3622199" y="359677"/>
                    <a:pt x="3202513" y="127560"/>
                  </a:cubicBezTo>
                  <a:cubicBezTo>
                    <a:pt x="2782827" y="-104557"/>
                    <a:pt x="1844981" y="36121"/>
                    <a:pt x="1387781" y="113493"/>
                  </a:cubicBezTo>
                  <a:cubicBezTo>
                    <a:pt x="930581" y="190865"/>
                    <a:pt x="684396" y="336231"/>
                    <a:pt x="459313" y="591794"/>
                  </a:cubicBezTo>
                  <a:cubicBezTo>
                    <a:pt x="234230" y="847357"/>
                    <a:pt x="81830" y="1360828"/>
                    <a:pt x="37282" y="1646871"/>
                  </a:cubicBezTo>
                  <a:cubicBezTo>
                    <a:pt x="-7266" y="1932914"/>
                    <a:pt x="-56503" y="1911813"/>
                    <a:pt x="177959" y="2265850"/>
                  </a:cubicBezTo>
                  <a:close/>
                </a:path>
              </a:pathLst>
            </a:cu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: 形状 15"/>
            <p:cNvSpPr/>
            <p:nvPr/>
          </p:nvSpPr>
          <p:spPr>
            <a:xfrm>
              <a:off x="3316691" y="1779854"/>
              <a:ext cx="3909150" cy="3808316"/>
            </a:xfrm>
            <a:custGeom>
              <a:avLst/>
              <a:gdLst>
                <a:gd name="connsiteX0" fmla="*/ 177959 w 3909150"/>
                <a:gd name="connsiteY0" fmla="*/ 2265850 h 3808316"/>
                <a:gd name="connsiteX1" fmla="*/ 1444052 w 3909150"/>
                <a:gd name="connsiteY1" fmla="*/ 3771093 h 3808316"/>
                <a:gd name="connsiteX2" fmla="*/ 3371325 w 3909150"/>
                <a:gd name="connsiteY2" fmla="*/ 3194317 h 3808316"/>
                <a:gd name="connsiteX3" fmla="*/ 3905898 w 3909150"/>
                <a:gd name="connsiteY3" fmla="*/ 1506194 h 3808316"/>
                <a:gd name="connsiteX4" fmla="*/ 3202513 w 3909150"/>
                <a:gd name="connsiteY4" fmla="*/ 127560 h 3808316"/>
                <a:gd name="connsiteX5" fmla="*/ 1387781 w 3909150"/>
                <a:gd name="connsiteY5" fmla="*/ 113493 h 3808316"/>
                <a:gd name="connsiteX6" fmla="*/ 459313 w 3909150"/>
                <a:gd name="connsiteY6" fmla="*/ 591794 h 3808316"/>
                <a:gd name="connsiteX7" fmla="*/ 37282 w 3909150"/>
                <a:gd name="connsiteY7" fmla="*/ 1646871 h 3808316"/>
                <a:gd name="connsiteX8" fmla="*/ 177959 w 3909150"/>
                <a:gd name="connsiteY8" fmla="*/ 2265850 h 38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9150" h="3808316">
                  <a:moveTo>
                    <a:pt x="177959" y="2265850"/>
                  </a:moveTo>
                  <a:cubicBezTo>
                    <a:pt x="412421" y="2619887"/>
                    <a:pt x="911824" y="3616349"/>
                    <a:pt x="1444052" y="3771093"/>
                  </a:cubicBezTo>
                  <a:cubicBezTo>
                    <a:pt x="1976280" y="3925837"/>
                    <a:pt x="2961017" y="3571800"/>
                    <a:pt x="3371325" y="3194317"/>
                  </a:cubicBezTo>
                  <a:cubicBezTo>
                    <a:pt x="3781633" y="2816834"/>
                    <a:pt x="3934033" y="2017320"/>
                    <a:pt x="3905898" y="1506194"/>
                  </a:cubicBezTo>
                  <a:cubicBezTo>
                    <a:pt x="3877763" y="995068"/>
                    <a:pt x="3622199" y="359677"/>
                    <a:pt x="3202513" y="127560"/>
                  </a:cubicBezTo>
                  <a:cubicBezTo>
                    <a:pt x="2782827" y="-104557"/>
                    <a:pt x="1844981" y="36121"/>
                    <a:pt x="1387781" y="113493"/>
                  </a:cubicBezTo>
                  <a:cubicBezTo>
                    <a:pt x="930581" y="190865"/>
                    <a:pt x="684396" y="336231"/>
                    <a:pt x="459313" y="591794"/>
                  </a:cubicBezTo>
                  <a:cubicBezTo>
                    <a:pt x="234230" y="847357"/>
                    <a:pt x="81830" y="1360828"/>
                    <a:pt x="37282" y="1646871"/>
                  </a:cubicBezTo>
                  <a:cubicBezTo>
                    <a:pt x="-7266" y="1932914"/>
                    <a:pt x="-56503" y="1911813"/>
                    <a:pt x="177959" y="2265850"/>
                  </a:cubicBezTo>
                  <a:close/>
                </a:path>
              </a:pathLst>
            </a:cu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: 形状 16"/>
            <p:cNvSpPr/>
            <p:nvPr/>
          </p:nvSpPr>
          <p:spPr>
            <a:xfrm>
              <a:off x="3533568" y="1980870"/>
              <a:ext cx="3909150" cy="4153456"/>
            </a:xfrm>
            <a:custGeom>
              <a:avLst/>
              <a:gdLst>
                <a:gd name="connsiteX0" fmla="*/ 177959 w 3909150"/>
                <a:gd name="connsiteY0" fmla="*/ 2265850 h 3808316"/>
                <a:gd name="connsiteX1" fmla="*/ 1444052 w 3909150"/>
                <a:gd name="connsiteY1" fmla="*/ 3771093 h 3808316"/>
                <a:gd name="connsiteX2" fmla="*/ 3371325 w 3909150"/>
                <a:gd name="connsiteY2" fmla="*/ 3194317 h 3808316"/>
                <a:gd name="connsiteX3" fmla="*/ 3905898 w 3909150"/>
                <a:gd name="connsiteY3" fmla="*/ 1506194 h 3808316"/>
                <a:gd name="connsiteX4" fmla="*/ 3202513 w 3909150"/>
                <a:gd name="connsiteY4" fmla="*/ 127560 h 3808316"/>
                <a:gd name="connsiteX5" fmla="*/ 1387781 w 3909150"/>
                <a:gd name="connsiteY5" fmla="*/ 113493 h 3808316"/>
                <a:gd name="connsiteX6" fmla="*/ 459313 w 3909150"/>
                <a:gd name="connsiteY6" fmla="*/ 591794 h 3808316"/>
                <a:gd name="connsiteX7" fmla="*/ 37282 w 3909150"/>
                <a:gd name="connsiteY7" fmla="*/ 1646871 h 3808316"/>
                <a:gd name="connsiteX8" fmla="*/ 177959 w 3909150"/>
                <a:gd name="connsiteY8" fmla="*/ 2265850 h 38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9150" h="3808316">
                  <a:moveTo>
                    <a:pt x="177959" y="2265850"/>
                  </a:moveTo>
                  <a:cubicBezTo>
                    <a:pt x="412421" y="2619887"/>
                    <a:pt x="911824" y="3616349"/>
                    <a:pt x="1444052" y="3771093"/>
                  </a:cubicBezTo>
                  <a:cubicBezTo>
                    <a:pt x="1976280" y="3925837"/>
                    <a:pt x="2961017" y="3571800"/>
                    <a:pt x="3371325" y="3194317"/>
                  </a:cubicBezTo>
                  <a:cubicBezTo>
                    <a:pt x="3781633" y="2816834"/>
                    <a:pt x="3934033" y="2017320"/>
                    <a:pt x="3905898" y="1506194"/>
                  </a:cubicBezTo>
                  <a:cubicBezTo>
                    <a:pt x="3877763" y="995068"/>
                    <a:pt x="3622199" y="359677"/>
                    <a:pt x="3202513" y="127560"/>
                  </a:cubicBezTo>
                  <a:cubicBezTo>
                    <a:pt x="2782827" y="-104557"/>
                    <a:pt x="1844981" y="36121"/>
                    <a:pt x="1387781" y="113493"/>
                  </a:cubicBezTo>
                  <a:cubicBezTo>
                    <a:pt x="930581" y="190865"/>
                    <a:pt x="684396" y="336231"/>
                    <a:pt x="459313" y="591794"/>
                  </a:cubicBezTo>
                  <a:cubicBezTo>
                    <a:pt x="234230" y="847357"/>
                    <a:pt x="81830" y="1360828"/>
                    <a:pt x="37282" y="1646871"/>
                  </a:cubicBezTo>
                  <a:cubicBezTo>
                    <a:pt x="-7266" y="1932914"/>
                    <a:pt x="-56503" y="1911813"/>
                    <a:pt x="177959" y="2265850"/>
                  </a:cubicBezTo>
                  <a:close/>
                </a:path>
              </a:pathLst>
            </a:cu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6784790" y="4932746"/>
              <a:ext cx="795997" cy="795997"/>
            </a:xfrm>
            <a:prstGeom prst="ellipse">
              <a:avLst/>
            </a:prstGeom>
            <a:solidFill>
              <a:schemeClr val="accent1">
                <a:alpha val="4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5224667" y="5906881"/>
              <a:ext cx="526952" cy="526952"/>
            </a:xfrm>
            <a:prstGeom prst="ellipse">
              <a:avLst/>
            </a:prstGeom>
            <a:solidFill>
              <a:schemeClr val="accent1">
                <a:alpha val="4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2969254" y="1837290"/>
              <a:ext cx="361967" cy="361967"/>
            </a:xfrm>
            <a:prstGeom prst="ellipse">
              <a:avLst/>
            </a:prstGeom>
            <a:solidFill>
              <a:schemeClr val="accent1">
                <a:alpha val="4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0" name="文本框 21"/>
          <p:cNvSpPr txBox="1"/>
          <p:nvPr/>
        </p:nvSpPr>
        <p:spPr>
          <a:xfrm>
            <a:off x="3339259" y="1645369"/>
            <a:ext cx="54332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smtClean="0">
                <a:solidFill>
                  <a:schemeClr val="bg1"/>
                </a:solidFill>
                <a:ea typeface="微软雅黑" panose="020B0503020204020204" pitchFamily="34" charset="-122"/>
              </a:rPr>
              <a:t>享学课堂  </a:t>
            </a:r>
            <a:endParaRPr lang="en-US" altLang="zh-CN" sz="5400" smtClean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smtClean="0">
                <a:solidFill>
                  <a:schemeClr val="bg1"/>
                </a:solidFill>
                <a:ea typeface="微软雅黑" panose="020B0503020204020204" pitchFamily="34" charset="-122"/>
              </a:rPr>
              <a:t>   谢谢您的参与！</a:t>
            </a:r>
          </a:p>
        </p:txBody>
      </p:sp>
      <p:pic>
        <p:nvPicPr>
          <p:cNvPr id="36" name="Picture 1" descr="C:\Users\Administrator\Documents\Tencent Files\446106311\Image\Group\[{(U~OAINDPU57MD]KQ_D77.pn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04775" y="4870839"/>
            <a:ext cx="2047875" cy="1891911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6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388721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en-US" altLang="zh-CN" sz="2800" dirty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en-US" sz="2800" dirty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是怎样绘制</a:t>
            </a:r>
            <a:r>
              <a:rPr lang="en-US" altLang="zh-CN" sz="2800" dirty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r>
              <a:rPr lang="zh-CN" altLang="en-US" sz="2800" dirty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800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en-US" sz="2800" b="1" dirty="0"/>
          </a:p>
          <a:p>
            <a:pPr defTabSz="1218565"/>
            <a:endParaRPr lang="en-US" altLang="zh-CN" sz="2800" dirty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2"/>
          <p:cNvCxnSpPr>
            <a:cxnSpLocks noChangeShapeType="1"/>
          </p:cNvCxnSpPr>
          <p:nvPr/>
        </p:nvCxnSpPr>
        <p:spPr bwMode="auto">
          <a:xfrm flipV="1">
            <a:off x="-44609" y="1060219"/>
            <a:ext cx="12188825" cy="50801"/>
          </a:xfrm>
          <a:prstGeom prst="line">
            <a:avLst/>
          </a:prstGeom>
          <a:noFill/>
          <a:ln w="9525" algn="ctr">
            <a:solidFill>
              <a:srgbClr val="00B0F0">
                <a:alpha val="34117"/>
              </a:srgbClr>
            </a:solidFill>
            <a:prstDash val="dash"/>
            <a:round/>
          </a:ln>
        </p:spPr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9803" y="2017713"/>
            <a:ext cx="3962400" cy="26797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93069" y="1285622"/>
            <a:ext cx="204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View</a:t>
            </a:r>
            <a:r>
              <a:rPr lang="zh-CN" altLang="en-US" dirty="0"/>
              <a:t>是树形</a:t>
            </a:r>
            <a:r>
              <a:rPr lang="zh-CN" altLang="en-US" dirty="0" smtClean="0"/>
              <a:t>结构：</a:t>
            </a:r>
            <a:endParaRPr kumimoji="1"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422757" y="2116178"/>
            <a:ext cx="20553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222222"/>
                </a:solidFill>
                <a:latin typeface="tahoma" charset="0"/>
              </a:rPr>
              <a:t>Window</a:t>
            </a:r>
            <a:r>
              <a:rPr lang="zh-CN" altLang="en-US" b="1" dirty="0" smtClean="0">
                <a:solidFill>
                  <a:srgbClr val="222222"/>
                </a:solidFill>
                <a:latin typeface="tahoma" charset="0"/>
              </a:rPr>
              <a:t>是什么？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393069" y="2946734"/>
            <a:ext cx="2351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solidFill>
                  <a:srgbClr val="222222"/>
                </a:solidFill>
                <a:latin typeface="tahoma" charset="0"/>
              </a:rPr>
              <a:t>DecorView</a:t>
            </a:r>
            <a:r>
              <a:rPr lang="zh-CN" altLang="en-US" b="1" dirty="0" smtClean="0">
                <a:solidFill>
                  <a:srgbClr val="222222"/>
                </a:solidFill>
                <a:latin typeface="tahoma" charset="0"/>
              </a:rPr>
              <a:t>是什么？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422757" y="3830096"/>
            <a:ext cx="22252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solidFill>
                  <a:srgbClr val="222222"/>
                </a:solidFill>
                <a:latin typeface="tahoma" charset="0"/>
              </a:rPr>
              <a:t>ViewRoot</a:t>
            </a:r>
            <a:r>
              <a:rPr lang="zh-CN" altLang="en-US" b="1" dirty="0" smtClean="0">
                <a:solidFill>
                  <a:srgbClr val="222222"/>
                </a:solidFill>
                <a:latin typeface="tahoma" charset="0"/>
              </a:rPr>
              <a:t>是什么？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9553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388721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的测量布局绘制过程</a:t>
            </a:r>
            <a:endParaRPr lang="en-US" altLang="zh-CN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26"/>
          <p:cNvCxnSpPr>
            <a:cxnSpLocks noChangeShapeType="1"/>
          </p:cNvCxnSpPr>
          <p:nvPr/>
        </p:nvCxnSpPr>
        <p:spPr bwMode="auto">
          <a:xfrm flipH="1">
            <a:off x="4730750" y="1160463"/>
            <a:ext cx="12700" cy="5697537"/>
          </a:xfrm>
          <a:prstGeom prst="line">
            <a:avLst/>
          </a:prstGeom>
          <a:noFill/>
          <a:ln w="9525" algn="ctr">
            <a:solidFill>
              <a:srgbClr val="00B0F0">
                <a:alpha val="34117"/>
              </a:srgbClr>
            </a:solidFill>
            <a:prstDash val="dash"/>
            <a:round/>
          </a:ln>
        </p:spPr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877" y="2452585"/>
            <a:ext cx="98425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2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388721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过渡绘制是怎么回事？</a:t>
            </a:r>
            <a:endParaRPr lang="en-US" altLang="zh-CN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26"/>
          <p:cNvCxnSpPr>
            <a:cxnSpLocks noChangeShapeType="1"/>
          </p:cNvCxnSpPr>
          <p:nvPr/>
        </p:nvCxnSpPr>
        <p:spPr bwMode="auto">
          <a:xfrm flipH="1">
            <a:off x="4730750" y="1160463"/>
            <a:ext cx="12700" cy="5697537"/>
          </a:xfrm>
          <a:prstGeom prst="line">
            <a:avLst/>
          </a:prstGeom>
          <a:noFill/>
          <a:ln w="9525" algn="ctr">
            <a:solidFill>
              <a:srgbClr val="00B0F0">
                <a:alpha val="34117"/>
              </a:srgbClr>
            </a:solidFill>
            <a:prstDash val="dash"/>
            <a:round/>
          </a:ln>
        </p:spPr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0" y="932724"/>
            <a:ext cx="4851400" cy="538480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554877" y="1386624"/>
            <a:ext cx="538872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Tahoma" charset="0"/>
              </a:rPr>
              <a:t>屏幕上的某个像素在同一帧的时间内被绘制了多次。在多层次重叠的</a:t>
            </a:r>
            <a:r>
              <a:rPr lang="en-US" altLang="zh-CN" dirty="0">
                <a:solidFill>
                  <a:srgbClr val="333333"/>
                </a:solidFill>
                <a:latin typeface="Tahoma" charset="0"/>
              </a:rPr>
              <a:t>UI</a:t>
            </a:r>
            <a:r>
              <a:rPr lang="zh-CN" altLang="en-US" dirty="0">
                <a:solidFill>
                  <a:srgbClr val="333333"/>
                </a:solidFill>
                <a:latin typeface="Tahoma" charset="0"/>
              </a:rPr>
              <a:t>结构里面，如果不可见的</a:t>
            </a:r>
            <a:r>
              <a:rPr lang="en-US" altLang="zh-CN" dirty="0">
                <a:solidFill>
                  <a:srgbClr val="333333"/>
                </a:solidFill>
                <a:latin typeface="Tahoma" charset="0"/>
              </a:rPr>
              <a:t>UI</a:t>
            </a:r>
            <a:r>
              <a:rPr lang="zh-CN" altLang="en-US" dirty="0">
                <a:solidFill>
                  <a:srgbClr val="333333"/>
                </a:solidFill>
                <a:latin typeface="Tahoma" charset="0"/>
              </a:rPr>
              <a:t>也在做绘制的操作，会导致某些像素区域被绘制了多次。这样就会浪费大量的</a:t>
            </a:r>
            <a:r>
              <a:rPr lang="en-US" altLang="zh-CN" dirty="0">
                <a:solidFill>
                  <a:srgbClr val="333333"/>
                </a:solidFill>
                <a:latin typeface="Tahoma" charset="0"/>
              </a:rPr>
              <a:t>CPU</a:t>
            </a:r>
            <a:r>
              <a:rPr lang="zh-CN" altLang="en-US" dirty="0">
                <a:solidFill>
                  <a:srgbClr val="333333"/>
                </a:solidFill>
                <a:latin typeface="Tahoma" charset="0"/>
              </a:rPr>
              <a:t>以及</a:t>
            </a:r>
            <a:r>
              <a:rPr lang="en-US" altLang="zh-CN" dirty="0">
                <a:solidFill>
                  <a:srgbClr val="333333"/>
                </a:solidFill>
                <a:latin typeface="Tahoma" charset="0"/>
              </a:rPr>
              <a:t>GPU</a:t>
            </a:r>
            <a:r>
              <a:rPr lang="zh-CN" altLang="en-US" dirty="0">
                <a:solidFill>
                  <a:srgbClr val="333333"/>
                </a:solidFill>
                <a:latin typeface="Tahoma" charset="0"/>
              </a:rPr>
              <a:t>资源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485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388721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布局性能如何衡量？</a:t>
            </a:r>
            <a:endParaRPr lang="en-US" altLang="zh-CN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26"/>
          <p:cNvCxnSpPr>
            <a:cxnSpLocks noChangeShapeType="1"/>
          </p:cNvCxnSpPr>
          <p:nvPr/>
        </p:nvCxnSpPr>
        <p:spPr bwMode="auto">
          <a:xfrm flipH="1">
            <a:off x="4730750" y="1160463"/>
            <a:ext cx="12700" cy="5697537"/>
          </a:xfrm>
          <a:prstGeom prst="line">
            <a:avLst/>
          </a:prstGeom>
          <a:noFill/>
          <a:ln w="9525" algn="ctr">
            <a:solidFill>
              <a:srgbClr val="00B0F0">
                <a:alpha val="34117"/>
              </a:srgbClr>
            </a:solidFill>
            <a:prstDash val="dash"/>
            <a:round/>
          </a:ln>
        </p:spPr>
      </p:cxnSp>
      <p:sp>
        <p:nvSpPr>
          <p:cNvPr id="12" name="矩形 11"/>
          <p:cNvSpPr/>
          <p:nvPr/>
        </p:nvSpPr>
        <p:spPr>
          <a:xfrm>
            <a:off x="554877" y="1391784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4F4F4F"/>
                </a:solidFill>
                <a:latin typeface="-apple-system" charset="0"/>
              </a:rPr>
              <a:t>帧渲染数据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893705" y="1391784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solidFill>
                  <a:srgbClr val="4F4F4F"/>
                </a:solidFill>
                <a:latin typeface="-apple-system" charset="0"/>
              </a:rPr>
              <a:t>完成渲染一帧的耗时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3886" y="1391784"/>
            <a:ext cx="7644740" cy="443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59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388721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Activity</a:t>
            </a:r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四种启动模式</a:t>
            </a:r>
            <a:endParaRPr lang="en-US" altLang="zh-CN" sz="2665" dirty="0" smtClean="0">
              <a:solidFill>
                <a:srgbClr val="1D69A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2"/>
          <p:cNvCxnSpPr>
            <a:cxnSpLocks noChangeShapeType="1"/>
          </p:cNvCxnSpPr>
          <p:nvPr/>
        </p:nvCxnSpPr>
        <p:spPr bwMode="auto">
          <a:xfrm flipV="1">
            <a:off x="-44609" y="1060219"/>
            <a:ext cx="12188825" cy="50801"/>
          </a:xfrm>
          <a:prstGeom prst="line">
            <a:avLst/>
          </a:prstGeom>
          <a:noFill/>
          <a:ln w="9525" algn="ctr">
            <a:solidFill>
              <a:srgbClr val="00B0F0">
                <a:alpha val="34117"/>
              </a:srgbClr>
            </a:solidFill>
            <a:prstDash val="dash"/>
            <a:round/>
          </a:ln>
        </p:spPr>
      </p:cxnSp>
      <p:cxnSp>
        <p:nvCxnSpPr>
          <p:cNvPr id="18" name="直接连接符 26"/>
          <p:cNvCxnSpPr>
            <a:cxnSpLocks noChangeShapeType="1"/>
          </p:cNvCxnSpPr>
          <p:nvPr/>
        </p:nvCxnSpPr>
        <p:spPr bwMode="auto">
          <a:xfrm flipH="1">
            <a:off x="4730750" y="1160463"/>
            <a:ext cx="12700" cy="5697537"/>
          </a:xfrm>
          <a:prstGeom prst="line">
            <a:avLst/>
          </a:prstGeom>
          <a:noFill/>
          <a:ln w="9525" algn="ctr">
            <a:solidFill>
              <a:srgbClr val="00B0F0">
                <a:alpha val="34117"/>
              </a:srgbClr>
            </a:solidFill>
            <a:prstDash val="dash"/>
            <a:round/>
          </a:ln>
        </p:spPr>
      </p:cxnSp>
      <p:sp>
        <p:nvSpPr>
          <p:cNvPr id="12" name="矩形 11"/>
          <p:cNvSpPr/>
          <p:nvPr/>
        </p:nvSpPr>
        <p:spPr>
          <a:xfrm>
            <a:off x="6111513" y="1308336"/>
            <a:ext cx="41494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solidFill>
                  <a:srgbClr val="0070C0"/>
                </a:solidFill>
                <a:latin typeface="Source Code Pro" charset="0"/>
              </a:rPr>
              <a:t>Intent.FLAG_ACTIVITY_NEW_TASK</a:t>
            </a:r>
            <a:endParaRPr lang="zh-CN" altLang="en-US" b="1" dirty="0">
              <a:solidFill>
                <a:srgbClr val="0070C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96000" y="2164617"/>
            <a:ext cx="43290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solidFill>
                  <a:srgbClr val="00B0F0"/>
                </a:solidFill>
                <a:latin typeface="Source Code Pro" charset="0"/>
              </a:rPr>
              <a:t>Intent.FLAG_ACTIVITY_SINGLE_TOP</a:t>
            </a:r>
            <a:endParaRPr lang="zh-CN" altLang="en-US" b="1" dirty="0">
              <a:solidFill>
                <a:srgbClr val="00B0F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25129" y="1125672"/>
            <a:ext cx="17588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FF0000"/>
                </a:solidFill>
                <a:latin typeface="-apple-system" charset="0"/>
              </a:rPr>
              <a:t>taskAffinity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07176" y="2277805"/>
            <a:ext cx="24036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solidFill>
                  <a:srgbClr val="FF6600"/>
                </a:solidFill>
                <a:latin typeface="-apple-system" charset="0"/>
              </a:rPr>
              <a:t>allowTaskReparenting</a:t>
            </a:r>
            <a:endParaRPr lang="en-US" altLang="zh-CN" b="1" i="0" dirty="0">
              <a:solidFill>
                <a:srgbClr val="4F4F4F"/>
              </a:solidFill>
              <a:effectLst/>
              <a:latin typeface="-apple-system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07176" y="2752103"/>
            <a:ext cx="2561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solidFill>
                  <a:srgbClr val="FF6600"/>
                </a:solidFill>
                <a:latin typeface="-apple-system" charset="0"/>
              </a:rPr>
              <a:t>alwaysRestainTaskState</a:t>
            </a:r>
            <a:endParaRPr lang="en-US" altLang="zh-CN" b="1" i="0" dirty="0">
              <a:solidFill>
                <a:srgbClr val="4F4F4F"/>
              </a:solidFill>
              <a:effectLst/>
              <a:latin typeface="-apple-system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07176" y="3253680"/>
            <a:ext cx="2202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solidFill>
                  <a:srgbClr val="FF6600"/>
                </a:solidFill>
                <a:latin typeface="-apple-system" charset="0"/>
              </a:rPr>
              <a:t>clearTaskOnLaunch</a:t>
            </a:r>
            <a:endParaRPr lang="en-US" altLang="zh-CN" b="1" i="0" dirty="0">
              <a:solidFill>
                <a:srgbClr val="4F4F4F"/>
              </a:solidFill>
              <a:effectLst/>
              <a:latin typeface="-apple-system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44708" y="3755257"/>
            <a:ext cx="22667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solidFill>
                  <a:srgbClr val="FF6600"/>
                </a:solidFill>
                <a:latin typeface="-apple-system" charset="0"/>
              </a:rPr>
              <a:t>finishOnTaskLaunch</a:t>
            </a:r>
            <a:endParaRPr lang="en-US" altLang="zh-CN" b="1" i="0" dirty="0">
              <a:solidFill>
                <a:srgbClr val="4F4F4F"/>
              </a:solidFill>
              <a:effectLst/>
              <a:latin typeface="-apple-system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05979" y="4256834"/>
            <a:ext cx="1172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solidFill>
                  <a:srgbClr val="FF6600"/>
                </a:solidFill>
                <a:latin typeface="-apple-system" charset="0"/>
              </a:rPr>
              <a:t>noHistory</a:t>
            </a:r>
            <a:endParaRPr lang="en-US" altLang="zh-CN" b="1" i="0" dirty="0">
              <a:solidFill>
                <a:srgbClr val="4F4F4F"/>
              </a:solidFill>
              <a:effectLst/>
              <a:latin typeface="-apple-system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44708" y="1626801"/>
            <a:ext cx="45888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拥有相同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affinity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的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Activity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属于同一个</a:t>
            </a:r>
            <a:r>
              <a:rPr lang="en-US" altLang="zh-CN" dirty="0">
                <a:solidFill>
                  <a:srgbClr val="4F4F4F"/>
                </a:solidFill>
                <a:latin typeface="-apple-system" charset="0"/>
              </a:rPr>
              <a:t>Task</a:t>
            </a:r>
            <a:r>
              <a:rPr lang="zh-CN" altLang="en-US" dirty="0">
                <a:solidFill>
                  <a:srgbClr val="4F4F4F"/>
                </a:solidFill>
                <a:latin typeface="-apple-system" charset="0"/>
              </a:rPr>
              <a:t>中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6096000" y="2936769"/>
            <a:ext cx="42649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solidFill>
                  <a:srgbClr val="00B050"/>
                </a:solidFill>
                <a:latin typeface="Source Code Pro" charset="0"/>
              </a:rPr>
              <a:t>Intent.FLAG_ACTIVITY_CLEAR_TOP</a:t>
            </a:r>
            <a:endParaRPr lang="zh-CN" altLang="en-US" b="1" dirty="0">
              <a:solidFill>
                <a:srgbClr val="00B050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096000" y="3755257"/>
            <a:ext cx="44059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solidFill>
                  <a:srgbClr val="7030A0"/>
                </a:solidFill>
                <a:latin typeface="-apple-system" charset="0"/>
              </a:rPr>
              <a:t>Intent.FLAG_ACTIVITY_CLEAR_TASK</a:t>
            </a:r>
            <a:endParaRPr lang="en-US" altLang="zh-CN" b="1" i="0" dirty="0">
              <a:solidFill>
                <a:srgbClr val="7030A0"/>
              </a:solidFill>
              <a:effectLst/>
              <a:latin typeface="-apple-system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111513" y="4573745"/>
            <a:ext cx="4649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err="1" smtClean="0"/>
              <a:t>Intent.FLAG_ACTIVITY_REORER_TO_FRONT</a:t>
            </a:r>
            <a:endParaRPr kumimoji="1" lang="zh-CN" altLang="en-US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388721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Activity VS Fragment</a:t>
            </a:r>
          </a:p>
        </p:txBody>
      </p:sp>
      <p:cxnSp>
        <p:nvCxnSpPr>
          <p:cNvPr id="17" name="直接连接符 2"/>
          <p:cNvCxnSpPr>
            <a:cxnSpLocks noChangeShapeType="1"/>
          </p:cNvCxnSpPr>
          <p:nvPr/>
        </p:nvCxnSpPr>
        <p:spPr bwMode="auto">
          <a:xfrm flipV="1">
            <a:off x="-44609" y="1060219"/>
            <a:ext cx="12188825" cy="50801"/>
          </a:xfrm>
          <a:prstGeom prst="line">
            <a:avLst/>
          </a:prstGeom>
          <a:noFill/>
          <a:ln w="9525" algn="ctr">
            <a:solidFill>
              <a:srgbClr val="00B0F0">
                <a:alpha val="34117"/>
              </a:srgbClr>
            </a:solidFill>
            <a:prstDash val="dash"/>
            <a:round/>
          </a:ln>
        </p:spPr>
      </p:cxnSp>
      <p:cxnSp>
        <p:nvCxnSpPr>
          <p:cNvPr id="18" name="直接连接符 26"/>
          <p:cNvCxnSpPr>
            <a:cxnSpLocks noChangeShapeType="1"/>
          </p:cNvCxnSpPr>
          <p:nvPr/>
        </p:nvCxnSpPr>
        <p:spPr bwMode="auto">
          <a:xfrm flipH="1">
            <a:off x="4730750" y="1160463"/>
            <a:ext cx="12700" cy="5697537"/>
          </a:xfrm>
          <a:prstGeom prst="line">
            <a:avLst/>
          </a:prstGeom>
          <a:noFill/>
          <a:ln w="9525" algn="ctr">
            <a:solidFill>
              <a:srgbClr val="00B0F0">
                <a:alpha val="34117"/>
              </a:srgbClr>
            </a:solidFill>
            <a:prstDash val="dash"/>
            <a:round/>
          </a:ln>
        </p:spPr>
      </p:cxnSp>
      <p:sp>
        <p:nvSpPr>
          <p:cNvPr id="3" name="文本框 2"/>
          <p:cNvSpPr txBox="1"/>
          <p:nvPr/>
        </p:nvSpPr>
        <p:spPr>
          <a:xfrm>
            <a:off x="647065" y="1160780"/>
            <a:ext cx="665797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Activity的缺点</a:t>
            </a:r>
            <a:r>
              <a:rPr lang="zh-CN" altLang="en-US" dirty="0"/>
              <a:t>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无法完全的控制，创建和各种状态全部由Frameworks操控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过于庞大和复杂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传递参数相当费劲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launchMode和栈的管理过于复杂，让人捉摸不透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54990" y="2892425"/>
            <a:ext cx="838708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Fragment</a:t>
            </a:r>
            <a:r>
              <a:rPr lang="zh-C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优势：</a:t>
            </a:r>
            <a:endParaRPr lang="zh-CN" altLang="en-US">
              <a:ln/>
              <a:solidFill>
                <a:schemeClr val="accent4"/>
              </a:solidFill>
            </a:endParaRPr>
          </a:p>
          <a:p>
            <a:r>
              <a:rPr lang="zh-CN" altLang="en-US">
                <a:ln/>
                <a:solidFill>
                  <a:schemeClr val="accent4"/>
                </a:solidFill>
              </a:rPr>
              <a:t>业务解耦高度复用</a:t>
            </a:r>
          </a:p>
          <a:p>
            <a:r>
              <a:rPr lang="zh-CN" altLang="en-US">
                <a:ln/>
                <a:solidFill>
                  <a:schemeClr val="accent4"/>
                </a:solidFill>
              </a:rPr>
              <a:t>切换流畅，轻量切换，性能更好</a:t>
            </a:r>
          </a:p>
          <a:p>
            <a:r>
              <a:rPr lang="zh-CN" altLang="en-US">
                <a:ln/>
                <a:solidFill>
                  <a:schemeClr val="accent4"/>
                </a:solidFill>
              </a:rPr>
              <a:t>灵活的UI设计，可以适应于不同的屏幕尺寸</a:t>
            </a:r>
          </a:p>
          <a:p>
            <a:endParaRPr lang="zh-CN" altLang="en-US">
              <a:ln/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PA_组合 47"/>
          <p:cNvGrpSpPr/>
          <p:nvPr>
            <p:custDataLst>
              <p:tags r:id="rId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3" name="PA_矩形 3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54879" y="371042"/>
            <a:ext cx="5490321" cy="410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8565"/>
            <a:r>
              <a:rPr lang="en-US" altLang="zh-CN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Jetpack</a:t>
            </a:r>
            <a:r>
              <a:rPr lang="zh-CN" altLang="en-US" sz="2665" dirty="0" smtClean="0">
                <a:solidFill>
                  <a:srgbClr val="1D69A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sp>
        <p:nvSpPr>
          <p:cNvPr id="8" name="矩形 7"/>
          <p:cNvSpPr/>
          <p:nvPr/>
        </p:nvSpPr>
        <p:spPr>
          <a:xfrm>
            <a:off x="439420" y="1104466"/>
            <a:ext cx="6830060" cy="132343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CN" altLang="nl-NL" sz="3200" b="1" dirty="0">
                <a:solidFill>
                  <a:schemeClr val="accent1">
                    <a:lumMod val="75000"/>
                  </a:schemeClr>
                </a:solidFill>
              </a:rPr>
              <a:t>什么是 </a:t>
            </a:r>
            <a:r>
              <a:rPr lang="nl-NL" altLang="zh-CN" sz="3200" b="1" dirty="0">
                <a:solidFill>
                  <a:schemeClr val="accent1">
                    <a:lumMod val="75000"/>
                  </a:schemeClr>
                </a:solidFill>
              </a:rPr>
              <a:t>Android </a:t>
            </a:r>
            <a:r>
              <a:rPr lang="nl-NL" altLang="zh-CN" sz="3200" b="1" dirty="0" err="1">
                <a:solidFill>
                  <a:schemeClr val="accent1">
                    <a:lumMod val="75000"/>
                  </a:schemeClr>
                </a:solidFill>
              </a:rPr>
              <a:t>Jetpack</a:t>
            </a:r>
            <a:r>
              <a:rPr lang="zh-CN" altLang="nl-NL" sz="3200" b="1" dirty="0">
                <a:solidFill>
                  <a:schemeClr val="accent1">
                    <a:lumMod val="75000"/>
                  </a:schemeClr>
                </a:solidFill>
              </a:rPr>
              <a:t>？</a:t>
            </a:r>
          </a:p>
          <a:p>
            <a:pPr>
              <a:buSzPct val="150000"/>
            </a:pPr>
            <a:r>
              <a:rPr lang="zh-CN" altLang="en-US" sz="2400" dirty="0" smtClean="0">
                <a:solidFill>
                  <a:schemeClr val="accent6"/>
                </a:solidFill>
                <a:latin typeface="-apple-system" charset="0"/>
              </a:rPr>
              <a:t>      </a:t>
            </a:r>
            <a:r>
              <a:rPr lang="en-US" altLang="zh-CN" sz="2400" dirty="0" smtClean="0">
                <a:solidFill>
                  <a:schemeClr val="accent6"/>
                </a:solidFill>
                <a:latin typeface="-apple-system" charset="0"/>
              </a:rPr>
              <a:t>Jetpack</a:t>
            </a:r>
            <a:r>
              <a:rPr lang="zh-CN" altLang="en-US" sz="2400" dirty="0">
                <a:solidFill>
                  <a:schemeClr val="accent6"/>
                </a:solidFill>
                <a:latin typeface="-apple-system" charset="0"/>
              </a:rPr>
              <a:t>是</a:t>
            </a:r>
            <a:r>
              <a:rPr lang="en-US" altLang="zh-CN" sz="2400" dirty="0">
                <a:solidFill>
                  <a:schemeClr val="accent6"/>
                </a:solidFill>
                <a:latin typeface="-apple-system" charset="0"/>
              </a:rPr>
              <a:t>Android</a:t>
            </a:r>
            <a:r>
              <a:rPr lang="zh-CN" altLang="en-US" sz="2400" dirty="0">
                <a:solidFill>
                  <a:schemeClr val="accent6"/>
                </a:solidFill>
                <a:latin typeface="-apple-system" charset="0"/>
              </a:rPr>
              <a:t>软件组件的集合，可以使你更轻松地开发出色的</a:t>
            </a:r>
            <a:r>
              <a:rPr lang="en-US" altLang="zh-CN" sz="2400" dirty="0">
                <a:solidFill>
                  <a:schemeClr val="accent6"/>
                </a:solidFill>
                <a:latin typeface="-apple-system" charset="0"/>
              </a:rPr>
              <a:t>Android</a:t>
            </a:r>
            <a:r>
              <a:rPr lang="zh-CN" altLang="en-US" sz="2400" dirty="0">
                <a:solidFill>
                  <a:schemeClr val="accent6"/>
                </a:solidFill>
                <a:latin typeface="-apple-system" charset="0"/>
              </a:rPr>
              <a:t>应用程序</a:t>
            </a:r>
            <a:r>
              <a:rPr lang="zh-CN" altLang="en-US" sz="2400" dirty="0" smtClean="0">
                <a:solidFill>
                  <a:schemeClr val="accent6"/>
                </a:solidFill>
                <a:latin typeface="-apple-system" charset="0"/>
              </a:rPr>
              <a:t>。</a:t>
            </a:r>
            <a:endParaRPr lang="en-US" altLang="zh-CN" sz="2400" dirty="0">
              <a:solidFill>
                <a:schemeClr val="accent6"/>
              </a:solidFill>
              <a:latin typeface="-apple-system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39420" y="2809994"/>
            <a:ext cx="6830060" cy="1692771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3200" dirty="0">
                <a:solidFill>
                  <a:srgbClr val="819198"/>
                </a:solidFill>
                <a:latin typeface="-apple-system-font" charset="0"/>
              </a:rPr>
              <a:t>谷歌发布</a:t>
            </a:r>
            <a:r>
              <a:rPr lang="en-US" altLang="zh-CN" sz="3200" dirty="0" err="1">
                <a:solidFill>
                  <a:srgbClr val="819198"/>
                </a:solidFill>
                <a:latin typeface="-apple-system-font" charset="0"/>
              </a:rPr>
              <a:t>JetPack</a:t>
            </a:r>
            <a:r>
              <a:rPr lang="zh-CN" altLang="en-US" sz="3200" dirty="0">
                <a:solidFill>
                  <a:srgbClr val="819198"/>
                </a:solidFill>
                <a:latin typeface="-apple-system-font" charset="0"/>
              </a:rPr>
              <a:t>的目的是什么呢</a:t>
            </a:r>
            <a:r>
              <a:rPr lang="zh-CN" altLang="en-US" sz="3200" dirty="0" smtClean="0">
                <a:solidFill>
                  <a:srgbClr val="819198"/>
                </a:solidFill>
                <a:latin typeface="-apple-system-font" charset="0"/>
              </a:rPr>
              <a:t>？</a:t>
            </a:r>
            <a:endParaRPr lang="en-US" altLang="zh-CN" sz="3200" dirty="0" smtClean="0">
              <a:solidFill>
                <a:srgbClr val="819198"/>
              </a:solidFill>
              <a:latin typeface="-apple-system-font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加速</a:t>
            </a:r>
            <a:r>
              <a:rPr lang="zh-CN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开发</a:t>
            </a:r>
            <a:endParaRPr lang="en-US" altLang="zh-CN" sz="2400" dirty="0" smtClean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减少</a:t>
            </a:r>
            <a:r>
              <a:rPr lang="zh-CN" alt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并消除样板</a:t>
            </a:r>
            <a:r>
              <a:rPr lang="zh-CN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代码</a:t>
            </a:r>
            <a:endParaRPr lang="en-US" altLang="zh-CN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构建</a:t>
            </a:r>
            <a:r>
              <a:rPr lang="zh-CN" alt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高品质，强大的</a:t>
            </a:r>
            <a:r>
              <a:rPr lang="zh-CN" alt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应用</a:t>
            </a:r>
            <a:endParaRPr lang="zh-CN" altLang="en-US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2550" y="1104466"/>
            <a:ext cx="4051300" cy="4203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1D69A3"/>
      </a:accent1>
      <a:accent2>
        <a:srgbClr val="84CBC3"/>
      </a:accent2>
      <a:accent3>
        <a:srgbClr val="F8D158"/>
      </a:accent3>
      <a:accent4>
        <a:srgbClr val="F57365"/>
      </a:accent4>
      <a:accent5>
        <a:srgbClr val="7FC9EC"/>
      </a:accent5>
      <a:accent6>
        <a:srgbClr val="8689D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6686</TotalTime>
  <Words>699</Words>
  <Application>Microsoft Macintosh PowerPoint</Application>
  <PresentationFormat>宽屏</PresentationFormat>
  <Paragraphs>155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21</vt:i4>
      </vt:variant>
    </vt:vector>
  </HeadingPairs>
  <TitlesOfParts>
    <vt:vector size="39" baseType="lpstr">
      <vt:lpstr>-apple-system</vt:lpstr>
      <vt:lpstr>-apple-system-font</vt:lpstr>
      <vt:lpstr>Calibri</vt:lpstr>
      <vt:lpstr>Clear Sans Light</vt:lpstr>
      <vt:lpstr>Roboto</vt:lpstr>
      <vt:lpstr>Source Code Pro</vt:lpstr>
      <vt:lpstr>tahoma</vt:lpstr>
      <vt:lpstr>tahoma</vt:lpstr>
      <vt:lpstr>Times New Roman</vt:lpstr>
      <vt:lpstr>Wingdings</vt:lpstr>
      <vt:lpstr>等线</vt:lpstr>
      <vt:lpstr>等线 Light</vt:lpstr>
      <vt:lpstr>宋体</vt:lpstr>
      <vt:lpstr>微软雅黑</vt:lpstr>
      <vt:lpstr>Arial</vt:lpstr>
      <vt:lpstr>Office 主题​​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锐旗设计;https://9ppt.taobao.com</dc:creator>
  <cp:keywords>锐旗设计; https:/9ppt.taobao.com</cp:keywords>
  <cp:lastModifiedBy>Uxxw</cp:lastModifiedBy>
  <cp:revision>4832</cp:revision>
  <dcterms:created xsi:type="dcterms:W3CDTF">2016-08-30T15:34:00Z</dcterms:created>
  <dcterms:modified xsi:type="dcterms:W3CDTF">2018-11-01T01:49:34Z</dcterms:modified>
  <cp:category>锐旗设计;https://9ppt.taobao.com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